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D9A9-1F23-4DBE-816C-E92A0F80947A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494E-EBF6-4493-9717-715FCC8C2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92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D9A9-1F23-4DBE-816C-E92A0F80947A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494E-EBF6-4493-9717-715FCC8C2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792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D9A9-1F23-4DBE-816C-E92A0F80947A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494E-EBF6-4493-9717-715FCC8C2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42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D9A9-1F23-4DBE-816C-E92A0F80947A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494E-EBF6-4493-9717-715FCC8C2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23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D9A9-1F23-4DBE-816C-E92A0F80947A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494E-EBF6-4493-9717-715FCC8C2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25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D9A9-1F23-4DBE-816C-E92A0F80947A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494E-EBF6-4493-9717-715FCC8C2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366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D9A9-1F23-4DBE-816C-E92A0F80947A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494E-EBF6-4493-9717-715FCC8C2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4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D9A9-1F23-4DBE-816C-E92A0F80947A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494E-EBF6-4493-9717-715FCC8C2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860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D9A9-1F23-4DBE-816C-E92A0F80947A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494E-EBF6-4493-9717-715FCC8C2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722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D9A9-1F23-4DBE-816C-E92A0F80947A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494E-EBF6-4493-9717-715FCC8C2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58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D9A9-1F23-4DBE-816C-E92A0F80947A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494E-EBF6-4493-9717-715FCC8C2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889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D9A9-1F23-4DBE-816C-E92A0F80947A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E494E-EBF6-4493-9717-715FCC8C2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64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ofi-forex.org/system/news/47_det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45" t="9775" r="11578" b="11394"/>
          <a:stretch/>
        </p:blipFill>
        <p:spPr bwMode="auto">
          <a:xfrm>
            <a:off x="1832182" y="1961455"/>
            <a:ext cx="7311818" cy="48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5657" y="404664"/>
            <a:ext cx="7518343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ЗДОРОВОЕ </a:t>
            </a:r>
            <a:r>
              <a:rPr lang="ru-RU" sz="600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</a:t>
            </a:r>
            <a:r>
              <a:rPr lang="ru-RU" sz="60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ИТАНИЕ</a:t>
            </a:r>
            <a:r>
              <a:rPr lang="en-US" sz="60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en-US" sz="60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ru-RU" sz="6000" b="1" dirty="0" smtClean="0">
                <a:solidFill>
                  <a:srgbClr val="C00000"/>
                </a:solidFill>
              </a:rPr>
              <a:t>ШКОЛЬНИКА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5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5217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52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-27384"/>
            <a:ext cx="7380312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altLang="ru-RU" sz="480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Витамины и минералы</a:t>
            </a:r>
            <a:endParaRPr lang="ru-RU" sz="4800" b="1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6" name="Picture 6" descr="http://futureaccess.ru:7080/netcat_files/userfiles/Depositphotos_5140604_s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0"/>
          <a:stretch/>
        </p:blipFill>
        <p:spPr bwMode="auto">
          <a:xfrm>
            <a:off x="899592" y="1628800"/>
            <a:ext cx="806448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divinehealthfromtheinsideout.com/wp-content/uploads/2012/05/iStock_000016429479Smal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912" y="950810"/>
            <a:ext cx="3896877" cy="233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9332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73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7848872" cy="1143000"/>
          </a:xfrm>
        </p:spPr>
        <p:txBody>
          <a:bodyPr>
            <a:noAutofit/>
          </a:bodyPr>
          <a:lstStyle/>
          <a:p>
            <a:r>
              <a:rPr lang="ru-RU" altLang="ru-RU" sz="32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Питание школьника должно быть безопасным</a:t>
            </a:r>
            <a:endParaRPr lang="ru-RU" sz="3200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72" name="Picture 8" descr="http://gohan66.ru/files/f/e/f1r1fw2hqtdabl3v60j4146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877" y="4220488"/>
            <a:ext cx="3267123" cy="245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cs.pikabu.ru/images/big_size_comm/2013-12_3/138708642168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392" y="4191085"/>
            <a:ext cx="2151286" cy="258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cs622016.vk.me/v622016448/3bae0/vlgd90kPml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877" y="1248151"/>
            <a:ext cx="2986584" cy="277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://poradumo.pp.ua/uploads/posts/2015-04/yak-pribrati-nakip-u-chayniku_347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7093"/>
            <a:ext cx="3575562" cy="215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6" name="Picture 22" descr="http://mbamamamusings.ca/wp-content/uploads/2013/01/no-food-and-drink-sign-700x7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85415"/>
            <a:ext cx="2779367" cy="277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99332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75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-8538"/>
            <a:ext cx="7452320" cy="1143000"/>
          </a:xfrm>
        </p:spPr>
        <p:txBody>
          <a:bodyPr>
            <a:normAutofit/>
          </a:bodyPr>
          <a:lstStyle/>
          <a:p>
            <a:r>
              <a:rPr lang="ru-RU" altLang="ru-RU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Режим питания школьников</a:t>
            </a:r>
            <a:endParaRPr lang="ru-RU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2292" name="Picture 4" descr="http://www.klass39.ru/wp-content/uploads/2015/09/deti-s-noutbuko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38"/>
          <a:stretch/>
        </p:blipFill>
        <p:spPr bwMode="auto">
          <a:xfrm>
            <a:off x="1735212" y="2746448"/>
            <a:ext cx="7423471" cy="412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268761"/>
            <a:ext cx="4176464" cy="147768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Первая смена</a:t>
            </a:r>
            <a:endParaRPr lang="ru-RU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7.30 - 8.00 Завтрак дома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10.00 - 11.00 Горячий завтрак в школе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12.00 - 13.00 Обед дома или в школе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19.00 - 19.30 Ужин дома 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1279668"/>
            <a:ext cx="33269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Вторая смена</a:t>
            </a:r>
            <a:endParaRPr lang="ru-RU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8.00 - 8.30 Завтрак дома </a:t>
            </a:r>
          </a:p>
          <a:p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12.30 - 13.00 Обед дома</a:t>
            </a:r>
          </a:p>
          <a:p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16.00 - 16.30 Горячее питание </a:t>
            </a:r>
          </a:p>
          <a:p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19.30 - 20.00 Ужин дома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7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9332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1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691680" y="11344"/>
            <a:ext cx="7452320" cy="1152128"/>
          </a:xfrm>
        </p:spPr>
        <p:txBody>
          <a:bodyPr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spc="50" dirty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Питание – важнейшее </a:t>
            </a:r>
            <a:r>
              <a:rPr lang="ru-RU" b="1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условие жизнедеятельности </a:t>
            </a:r>
            <a:r>
              <a:rPr lang="ru-RU" b="1" spc="50" dirty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человека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72037" y="4662233"/>
            <a:ext cx="75243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noFill/>
                </a:ln>
                <a:solidFill>
                  <a:srgbClr val="C00000"/>
                </a:solidFill>
              </a:rPr>
              <a:t>Правильная организация питания-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>
                  <a:noFill/>
                </a:ln>
                <a:solidFill>
                  <a:srgbClr val="C00000"/>
                </a:solidFill>
              </a:rPr>
              <a:t>поддерживает и укрепляет здоровье</a:t>
            </a:r>
            <a:endParaRPr lang="ru-RU" sz="4800" dirty="0">
              <a:ln w="11430">
                <a:noFill/>
              </a:ln>
              <a:solidFill>
                <a:srgbClr val="C00000"/>
              </a:solidFill>
            </a:endParaRPr>
          </a:p>
        </p:txBody>
      </p:sp>
      <p:pic>
        <p:nvPicPr>
          <p:cNvPr id="2054" name="Picture 6" descr="http://econom.pb.ua/wp-content/uploads/2015/08/e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738031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9332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61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murmanls.ru/img/tmp/Dn1asRAh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27"/>
          <a:stretch/>
        </p:blipFill>
        <p:spPr bwMode="auto">
          <a:xfrm>
            <a:off x="1739893" y="1140535"/>
            <a:ext cx="7404107" cy="38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834"/>
            <a:ext cx="745232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Четыре принципа </a:t>
            </a:r>
            <a:b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рационального питания</a:t>
            </a:r>
            <a:endParaRPr lang="ru-RU" b="1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9892" y="5268341"/>
            <a:ext cx="7224596" cy="14010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Принцип первый: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энергетическая ценность должна соответствовать энергетическим затратам организма.</a:t>
            </a:r>
            <a:endParaRPr lang="ru-RU" dirty="0"/>
          </a:p>
        </p:txBody>
      </p:sp>
      <p:pic>
        <p:nvPicPr>
          <p:cNvPr id="6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9332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89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7758" y="5157192"/>
            <a:ext cx="7338737" cy="165618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Второй принцип: 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соответствие химического состава пищевых веществ с физиологическими потребностями организма.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97758" y="33834"/>
            <a:ext cx="7446241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Четыре принципа </a:t>
            </a:r>
            <a:b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рационального питания</a:t>
            </a:r>
            <a:endParaRPr lang="ru-RU" b="1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4098" name="Picture 2" descr="http://dotvital.com/wp-content/uploads/2013/08/dotvital.com-Protein-Superfood-Die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7" b="7559"/>
          <a:stretch/>
        </p:blipFill>
        <p:spPr bwMode="auto">
          <a:xfrm>
            <a:off x="1697759" y="1340767"/>
            <a:ext cx="7446241" cy="366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9332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5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6407" y="5591384"/>
            <a:ext cx="7308304" cy="1180728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Третий принцип: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максимальное разнообразие питания.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91680" y="33834"/>
            <a:ext cx="745232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Четыре принципа </a:t>
            </a:r>
            <a:b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рационального питания</a:t>
            </a:r>
            <a:endParaRPr lang="ru-RU" b="1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5122" name="Picture 2" descr="http://www.pics-zone.ru/img.php?url=http://iranvij.ir/wp-content/uploads/2012/05/eat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7"/>
            <a:ext cx="4464719" cy="431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binsk-7.caduk.ru/images/0_b13ba_502cf765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35696" y="1594507"/>
            <a:ext cx="3348631" cy="381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9332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88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5589240"/>
            <a:ext cx="6923112" cy="1108719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Четвертый принцип: 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соблюдение оптимального режима питания.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91680" y="33834"/>
            <a:ext cx="745232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Четыре принципа </a:t>
            </a:r>
            <a:b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рационального питания</a:t>
            </a:r>
            <a:endParaRPr lang="ru-RU" b="1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5" name="Рисунок 4" descr="375xxx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196752"/>
            <a:ext cx="2928325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93625" y="1515556"/>
            <a:ext cx="4986887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4800" b="1" spc="50" dirty="0" smtClean="0">
                <a:ln w="11430">
                  <a:noFill/>
                </a:ln>
                <a:solidFill>
                  <a:schemeClr val="accent6">
                    <a:lumMod val="50000"/>
                  </a:schemeClr>
                </a:solidFill>
                <a:latin typeface="+mn-lt"/>
              </a:rPr>
              <a:t>регулярность</a:t>
            </a:r>
            <a:endParaRPr lang="ru-RU" sz="4800" b="1" spc="50" dirty="0">
              <a:ln w="11430">
                <a:noFill/>
              </a:ln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4800" b="1" spc="50" dirty="0" smtClean="0">
                <a:ln w="11430">
                  <a:noFill/>
                </a:ln>
                <a:solidFill>
                  <a:schemeClr val="accent6">
                    <a:lumMod val="50000"/>
                  </a:schemeClr>
                </a:solidFill>
                <a:latin typeface="+mn-lt"/>
              </a:rPr>
              <a:t>разнообразие</a:t>
            </a:r>
            <a:endParaRPr lang="ru-RU" sz="4800" b="1" spc="50" dirty="0">
              <a:ln w="11430">
                <a:noFill/>
              </a:ln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4800" b="1" spc="50" dirty="0" smtClean="0">
                <a:ln w="11430">
                  <a:noFill/>
                </a:ln>
                <a:solidFill>
                  <a:schemeClr val="accent6">
                    <a:lumMod val="50000"/>
                  </a:schemeClr>
                </a:solidFill>
                <a:latin typeface="+mn-lt"/>
              </a:rPr>
              <a:t>удовольствие</a:t>
            </a:r>
            <a:endParaRPr lang="ru-RU" sz="4800" b="1" spc="50" dirty="0">
              <a:ln w="11430">
                <a:noFill/>
              </a:ln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4800" b="1" spc="50" dirty="0" smtClean="0">
                <a:ln w="11430">
                  <a:noFill/>
                </a:ln>
                <a:solidFill>
                  <a:schemeClr val="accent6">
                    <a:lumMod val="50000"/>
                  </a:schemeClr>
                </a:solidFill>
                <a:latin typeface="+mn-lt"/>
              </a:rPr>
              <a:t>адекватность</a:t>
            </a:r>
            <a:endParaRPr lang="ru-RU" sz="4800" b="1" spc="50" dirty="0">
              <a:ln w="11430">
                <a:noFill/>
              </a:ln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4800" b="1" spc="50" dirty="0" smtClean="0">
                <a:ln w="11430">
                  <a:noFill/>
                </a:ln>
                <a:solidFill>
                  <a:schemeClr val="accent6">
                    <a:lumMod val="50000"/>
                  </a:schemeClr>
                </a:solidFill>
                <a:latin typeface="+mn-lt"/>
              </a:rPr>
              <a:t>безопасность</a:t>
            </a:r>
            <a:endParaRPr lang="ru-RU" sz="4800" b="1" spc="50" dirty="0">
              <a:ln w="11430">
                <a:noFill/>
              </a:ln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1835696" y="1515556"/>
            <a:ext cx="2357929" cy="37856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1979712" y="1515556"/>
            <a:ext cx="2640294" cy="37856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99332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80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7452320" cy="1143000"/>
          </a:xfrm>
        </p:spPr>
        <p:txBody>
          <a:bodyPr>
            <a:noAutofit/>
          </a:bodyPr>
          <a:lstStyle/>
          <a:p>
            <a:r>
              <a:rPr lang="ru-RU" altLang="ru-RU" sz="72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Белки</a:t>
            </a:r>
            <a:endParaRPr lang="ru-RU" sz="7200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412776"/>
            <a:ext cx="7380312" cy="1252736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рационе ребенка школьного возраста обязательно должны присутствовать следующие продукты: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2636912"/>
            <a:ext cx="73803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молоко или кисломолочные напитки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творог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сыр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рыба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мясные продукты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яйца</a:t>
            </a:r>
            <a:endParaRPr lang="ru-RU" altLang="ru-RU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6146" name="Picture 2" descr="http://cs.i.uol.com.br/album/1104_dietadukan_f_02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41" y="3789040"/>
            <a:ext cx="5810743" cy="303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9332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90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6933456" cy="1143000"/>
          </a:xfrm>
        </p:spPr>
        <p:txBody>
          <a:bodyPr>
            <a:noAutofit/>
          </a:bodyPr>
          <a:lstStyle/>
          <a:p>
            <a:r>
              <a:rPr lang="ru-RU" altLang="ru-RU" sz="72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Жиры</a:t>
            </a:r>
            <a:endParaRPr lang="ru-RU" sz="7200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8200" name="Picture 8" descr="http://specagro.ru/getimage/962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56266"/>
            <a:ext cx="6729264" cy="368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412776"/>
            <a:ext cx="6923112" cy="3845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Норма потребления жиров для школьников - 80-90 г в сутки, 30% суточного рациона. </a:t>
            </a:r>
            <a:br>
              <a:rPr lang="ru-RU" alt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Ежедневно ребенок школьного возраста должен получать: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сливочное масло </a:t>
            </a:r>
          </a:p>
          <a:p>
            <a:pPr>
              <a:buFontTx/>
              <a:buChar char="•"/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растительное масло </a:t>
            </a:r>
          </a:p>
          <a:p>
            <a:pPr>
              <a:buFontTx/>
              <a:buChar char="•"/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сметану</a:t>
            </a:r>
          </a:p>
          <a:p>
            <a:endParaRPr lang="ru-RU" dirty="0"/>
          </a:p>
        </p:txBody>
      </p:sp>
      <p:pic>
        <p:nvPicPr>
          <p:cNvPr id="8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9332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37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6933456" cy="1143000"/>
          </a:xfrm>
        </p:spPr>
        <p:txBody>
          <a:bodyPr>
            <a:noAutofit/>
          </a:bodyPr>
          <a:lstStyle/>
          <a:p>
            <a:r>
              <a:rPr lang="ru-RU" altLang="ru-RU" sz="72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Углеводы</a:t>
            </a:r>
            <a:endParaRPr lang="ru-RU" sz="7200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9218" name="Picture 2" descr="http://diabetsaharnyy.ru/wp-content/uploads/2015/10/f9831c3e02adbb7caae133d6392f81a7019cbb16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6"/>
          <a:stretch/>
        </p:blipFill>
        <p:spPr bwMode="auto">
          <a:xfrm>
            <a:off x="4139953" y="3582219"/>
            <a:ext cx="5004048" cy="327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f5.s.qip.ru/o8tiW2R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4F1"/>
              </a:clrFrom>
              <a:clrTo>
                <a:srgbClr val="F8F4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436" y="5508135"/>
            <a:ext cx="2103776" cy="132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cs5.pikabu.ru/images/big_size_comm/2014-11_3/14158657507300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05264"/>
            <a:ext cx="1224136" cy="90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www.cashgo.ru/content/personal/47010/images/p-1886%D0%BC%D0%B8%D0%BD%D0%B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18476"/>
            <a:ext cx="4176464" cy="276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5392" y="1279301"/>
            <a:ext cx="6851104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Суточная норма углеводов в рационе школьника - 300-400 г, из них на долю простых должно приходиться не более 100 г. </a:t>
            </a:r>
          </a:p>
          <a:p>
            <a:pPr marL="0" indent="0">
              <a:buNone/>
            </a:pPr>
            <a:r>
              <a:rPr lang="ru-RU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Необходимые продукты в меню школьника:</a:t>
            </a:r>
            <a:r>
              <a:rPr lang="ru-RU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ru-RU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хлеб</a:t>
            </a:r>
          </a:p>
          <a:p>
            <a:pPr>
              <a:buFontTx/>
              <a:buChar char="•"/>
            </a:pPr>
            <a:r>
              <a:rPr lang="ru-RU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крупы</a:t>
            </a:r>
            <a:endParaRPr lang="en-US" altLang="ru-RU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ru-RU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картофель</a:t>
            </a:r>
          </a:p>
          <a:p>
            <a:pPr>
              <a:buFontTx/>
              <a:buChar char="•"/>
            </a:pPr>
            <a:r>
              <a:rPr lang="ru-RU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мед</a:t>
            </a:r>
          </a:p>
          <a:p>
            <a:pPr>
              <a:buFontTx/>
              <a:buChar char="•"/>
            </a:pPr>
            <a:r>
              <a:rPr lang="ru-RU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сухофрукты</a:t>
            </a:r>
          </a:p>
          <a:p>
            <a:pPr>
              <a:buFontTx/>
              <a:buChar char="•"/>
            </a:pPr>
            <a:r>
              <a:rPr lang="ru-RU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сахар</a:t>
            </a:r>
            <a:endParaRPr lang="ru-RU" altLang="ru-RU" sz="4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1" name="Picture 8" descr="http://cs309918.vk.me/v309918030/9227/T-J8BneSKk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11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99332" y="1211559"/>
            <a:ext cx="920399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</a:t>
            </a:r>
          </a:p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4000" b="1" dirty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</a:t>
            </a:r>
            <a:endParaRPr lang="ru-RU" sz="4000" b="1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80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297</Words>
  <Application>Microsoft Office PowerPoint</Application>
  <PresentationFormat>Экран (4:3)</PresentationFormat>
  <Paragraphs>160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ЗДОРОВОЕ ПИТАНИЕ ШКОЛЬНИКА</vt:lpstr>
      <vt:lpstr>Презентация PowerPoint</vt:lpstr>
      <vt:lpstr>Четыре принципа  рационального питания</vt:lpstr>
      <vt:lpstr>Четыре принципа  рационального питания</vt:lpstr>
      <vt:lpstr>Четыре принципа  рационального питания</vt:lpstr>
      <vt:lpstr>Четыре принципа  рационального питания</vt:lpstr>
      <vt:lpstr>Белки</vt:lpstr>
      <vt:lpstr>Жиры</vt:lpstr>
      <vt:lpstr>Углеводы</vt:lpstr>
      <vt:lpstr>Витамины и минералы</vt:lpstr>
      <vt:lpstr>Питание школьника должно быть безопасным</vt:lpstr>
      <vt:lpstr>Режим питания школьников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ЗДОРОВОЕ ПИТАНИЕ ШКОЛЬНИКА</dc:title>
  <dc:creator>ПК</dc:creator>
  <cp:lastModifiedBy>ПК</cp:lastModifiedBy>
  <cp:revision>16</cp:revision>
  <dcterms:created xsi:type="dcterms:W3CDTF">2015-11-06T15:52:28Z</dcterms:created>
  <dcterms:modified xsi:type="dcterms:W3CDTF">2015-11-06T18:20:35Z</dcterms:modified>
</cp:coreProperties>
</file>