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8" r:id="rId11"/>
    <p:sldId id="271" r:id="rId12"/>
    <p:sldId id="269" r:id="rId13"/>
    <p:sldId id="266" r:id="rId14"/>
    <p:sldId id="277" r:id="rId15"/>
    <p:sldId id="272" r:id="rId16"/>
    <p:sldId id="270" r:id="rId17"/>
    <p:sldId id="275" r:id="rId18"/>
    <p:sldId id="274" r:id="rId19"/>
    <p:sldId id="273" r:id="rId20"/>
    <p:sldId id="276" r:id="rId21"/>
    <p:sldId id="279" r:id="rId22"/>
    <p:sldId id="280" r:id="rId23"/>
    <p:sldId id="278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0BF2-52D3-48F8-9735-1CBBD95CC5A6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EE20-3FAB-4DDA-B1F0-18900FE4F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0BF2-52D3-48F8-9735-1CBBD95CC5A6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EE20-3FAB-4DDA-B1F0-18900FE4F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0BF2-52D3-48F8-9735-1CBBD95CC5A6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EE20-3FAB-4DDA-B1F0-18900FE4F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0BF2-52D3-48F8-9735-1CBBD95CC5A6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EE20-3FAB-4DDA-B1F0-18900FE4F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0BF2-52D3-48F8-9735-1CBBD95CC5A6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EE20-3FAB-4DDA-B1F0-18900FE4F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0BF2-52D3-48F8-9735-1CBBD95CC5A6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EE20-3FAB-4DDA-B1F0-18900FE4F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0BF2-52D3-48F8-9735-1CBBD95CC5A6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EE20-3FAB-4DDA-B1F0-18900FE4F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0BF2-52D3-48F8-9735-1CBBD95CC5A6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EE20-3FAB-4DDA-B1F0-18900FE4F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0BF2-52D3-48F8-9735-1CBBD95CC5A6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EE20-3FAB-4DDA-B1F0-18900FE4F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0BF2-52D3-48F8-9735-1CBBD95CC5A6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EE20-3FAB-4DDA-B1F0-18900FE4F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0BF2-52D3-48F8-9735-1CBBD95CC5A6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EE20-3FAB-4DDA-B1F0-18900FE4F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00BF2-52D3-48F8-9735-1CBBD95CC5A6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5EE20-3FAB-4DDA-B1F0-18900FE4F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17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hyperlink" Target="https://vk.com/tshofficial" TargetMode="External"/><Relationship Id="rId7" Type="http://schemas.openxmlformats.org/officeDocument/2006/relationships/hyperlink" Target="http://www.fakt-tv.ru/news/na/33387/" TargetMode="External"/><Relationship Id="rId2" Type="http://schemas.openxmlformats.org/officeDocument/2006/relationships/hyperlink" Target="http://mboutsosh.ru/977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kt-tv.ru/headline/na/3721/" TargetMode="External"/><Relationship Id="rId5" Type="http://schemas.openxmlformats.org/officeDocument/2006/relationships/hyperlink" Target="http://www.fakt-tv.ru/news/na/32532/" TargetMode="External"/><Relationship Id="rId4" Type="http://schemas.openxmlformats.org/officeDocument/2006/relationships/hyperlink" Target="http://taz-edu.ru/activity/news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boutsosh.ru/977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4000504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Подготовил: руководитель Центра «Точка роста» Сафонова О.В.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928670"/>
            <a:ext cx="7643866" cy="292895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Отчет о деятельности Центра цифрового и гуманитарного профилей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 «Точка роста» на базе МБОУ ТСОШ за период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 2020-2021 учебный год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Picture 2" descr="C:\Users\зам\Desktop\Шаблон   для презентации Точка Роста\Эмбле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1000100" cy="9735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Робототехника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2530" name="Picture 2" descr="C:\Users\зам\Desktop\Отчеты по Точке роста\Заброда\IMG_37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4772298">
            <a:off x="-26255" y="1608791"/>
            <a:ext cx="3145337" cy="2359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зам\Desktop\Отчеты по Точке роста\Робототехника МБОУ ТСОШ\20201208_120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745337" y="1255531"/>
            <a:ext cx="4052398" cy="1969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4" descr="C:\Users\Админ\AppData\Local\Microsoft\Windows\Temporary Internet Files\Content.Word\IMG_20210118_1318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4286256"/>
            <a:ext cx="4352061" cy="244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10" descr="C:\Users\Админ\AppData\Local\Microsoft\Windows\Temporary Internet Files\Content.Word\IMG_20210118_132652.jpg"/>
          <p:cNvPicPr>
            <a:picLocks noChangeAspect="1" noChangeArrowheads="1"/>
          </p:cNvPicPr>
          <p:nvPr/>
        </p:nvPicPr>
        <p:blipFill>
          <a:blip r:embed="rId5" cstate="print"/>
          <a:srcRect r="7683" b="26442"/>
          <a:stretch>
            <a:fillRect/>
          </a:stretch>
        </p:blipFill>
        <p:spPr bwMode="auto">
          <a:xfrm>
            <a:off x="3500430" y="1142984"/>
            <a:ext cx="2159181" cy="305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зам\Desktop\Шаблон   для презентации Точка Роста\Эмблем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42852"/>
            <a:ext cx="954022" cy="9286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6329378" cy="12144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Основы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проектирования 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моделирования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6" descr="C:\Users\75D2~1\AppData\Local\Temp\Rar$DIa0.152\IMG_0360~photo-ful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876"/>
            <a:ext cx="3286148" cy="2496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7" descr="C:\Users\75D2~1\AppData\Local\Temp\Rar$DIa0.929\IMG_0357~photo-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714356"/>
            <a:ext cx="3084821" cy="2356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8" descr="C:\Users\75D2~1\AppData\Local\Temp\Rar$DIa0.283\IMG_0355~photo-fu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428736"/>
            <a:ext cx="3076583" cy="1891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2" name="Picture 2" descr="C:\Users\75D2~1\AppData\Local\Temp\Rar$DIa0.888\IMG_0348~photo-fu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3143248"/>
            <a:ext cx="5403859" cy="3125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Users\зам\Desktop\Шаблон   для презентации Точка Роста\Эмблем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48" y="1785926"/>
            <a:ext cx="1071538" cy="10430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Цифровое видео и фото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500562" y="2357430"/>
            <a:ext cx="4100520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IMG_2517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7158" y="1428736"/>
            <a:ext cx="3724275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Содержимое 15" descr="IMG_2513.jpeg"/>
          <p:cNvPicPr>
            <a:picLocks noGrp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28596" y="3929066"/>
            <a:ext cx="3362498" cy="2356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2" descr="C:\Users\зам\Desktop\Шаблон   для презентации Точка Роста\Эмблем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14290"/>
            <a:ext cx="1027408" cy="10001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1011222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Шахматы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9698" name="Picture 2" descr="C:\Users\зам\Desktop\Отчеты по Точке роста\шахматное королевство\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357298"/>
            <a:ext cx="3428992" cy="2571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зам\Desktop\Шаблон   для презентации Точка Роста\Эмблем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57166"/>
            <a:ext cx="1071538" cy="10430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Picture 3" descr="C:\Users\зам\Desktop\Отчеты по Точке роста\шахматное королевство\10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500174"/>
            <a:ext cx="3571900" cy="2678925"/>
          </a:xfrm>
          <a:prstGeom prst="rect">
            <a:avLst/>
          </a:prstGeom>
          <a:noFill/>
        </p:spPr>
      </p:pic>
      <p:pic>
        <p:nvPicPr>
          <p:cNvPr id="4" name="Picture 3" descr="C:\Users\зам\Desktop\Отчеты по Точке роста\шахматное королевство\7.jpe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928926" y="3500438"/>
            <a:ext cx="4214841" cy="3161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939784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Проектная деятельность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Picture 2" descr="C:\Users\зам\Desktop\фото\20210403_1837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85980" y="3822105"/>
            <a:ext cx="3144844" cy="2358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428596" y="1285861"/>
            <a:ext cx="8258204" cy="20002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Проектная </a:t>
            </a:r>
            <a:r>
              <a:rPr lang="ru-RU" dirty="0" smtClean="0"/>
              <a:t>деятельность является одной из форм организации учебного процесса и внеурочной деятельности, направлена на повышение качества образования, демократизации стиля общения педагогов и учащихся</a:t>
            </a:r>
            <a:endParaRPr lang="ru-RU" dirty="0"/>
          </a:p>
        </p:txBody>
      </p:sp>
      <p:pic>
        <p:nvPicPr>
          <p:cNvPr id="15" name="Picture 8" descr="C:\Users\зам\Desktop\фото\20210403_1837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306909" y="4122455"/>
            <a:ext cx="2690118" cy="2017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C:\Users\зам\Desktop\Шаблон   для презентации Точка Роста\Эмблем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52"/>
            <a:ext cx="1071538" cy="10430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4714876" y="4500570"/>
            <a:ext cx="4071966" cy="1214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/>
          </a:p>
          <a:p>
            <a:pPr lvl="0" algn="ctr"/>
            <a:r>
              <a:rPr lang="ru-RU" dirty="0" smtClean="0">
                <a:solidFill>
                  <a:srgbClr val="FF0000"/>
                </a:solidFill>
              </a:rPr>
              <a:t>ЦЕЛЬ:</a:t>
            </a:r>
          </a:p>
          <a:p>
            <a:pPr lvl="0" algn="ctr"/>
            <a:r>
              <a:rPr lang="ru-RU" dirty="0" smtClean="0">
                <a:solidFill>
                  <a:srgbClr val="FF0000"/>
                </a:solidFill>
              </a:rPr>
              <a:t>Вовлечение </a:t>
            </a:r>
            <a:r>
              <a:rPr lang="ru-RU" dirty="0" smtClean="0">
                <a:solidFill>
                  <a:srgbClr val="FF0000"/>
                </a:solidFill>
              </a:rPr>
              <a:t>обучающихся и педагогов в проектную </a:t>
            </a:r>
            <a:r>
              <a:rPr lang="ru-RU" dirty="0" smtClean="0">
                <a:solidFill>
                  <a:srgbClr val="FF0000"/>
                </a:solidFill>
              </a:rPr>
              <a:t>деятельность</a:t>
            </a:r>
            <a:endParaRPr lang="ru-RU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Географический форум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«Да здравствует человек путешествующий!»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6626" name="Picture 2" descr="C:\Users\зам\Desktop\Отчеты по Точке роста\Форум 21\DSC_43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71546"/>
            <a:ext cx="4071966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Users\зам\Desktop\Отчеты по Точке роста\Форум 21\DSC_43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071546"/>
            <a:ext cx="3857652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C:\Users\зам\Desktop\Отчеты по Точке роста\Форум 21\DSC_43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214818"/>
            <a:ext cx="3429024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C:\Users\зам\Desktop\Отчеты по Точке роста\Форум 21\DSC_43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071942"/>
            <a:ext cx="3814757" cy="2543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796908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Я - исследователь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4578" name="Picture 2" descr="C:\Users\зам\Desktop\Отчеты по Точке роста\Я исследователь\IMG-20210224-WA00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2545854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C:\Users\зам\Desktop\Отчеты по Точке роста\Я исследователь\IMG-20210224-WA00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4000504"/>
            <a:ext cx="4826035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5" descr="C:\Users\зам\Desktop\Отчеты по Точке роста\Я исследователь\IMG-20210224-WA00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1214422"/>
            <a:ext cx="4572033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:\Users\зам\Desktop\Шаблон   для презентации Точка Роста\Эмблем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14290"/>
            <a:ext cx="1027408" cy="10001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7901014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Индивидуальный итоговый проект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22" name="Picture 2" descr="C:\Users\зам\Desktop\Отчеты по Точке роста\Защита проектов 21\20210319_0814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27443" y="1613270"/>
            <a:ext cx="3762293" cy="2821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 descr="C:\Users\зам\Desktop\Отчеты по Точке роста\Защита проектов 21\20210317_1258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973443" y="2812847"/>
            <a:ext cx="3643338" cy="2732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C:\Users\зам\Desktop\Отчеты по Точке роста\Защита проектов 21\20210319_0909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285860"/>
            <a:ext cx="3888598" cy="2916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зам\Desktop\Шаблон   для презентации Точка Роста\Эмблем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42852"/>
            <a:ext cx="954022" cy="9286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C:\Users\зам\Desktop\Отчеты по Точке роста\Защита проектов 21\20210319_0839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840021" y="4589871"/>
            <a:ext cx="2428916" cy="1821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286676" cy="7969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Учебно-воспитательная работа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2" descr="C:\Users\зам\Desktop\Шаблон   для презентации Точка Роста\Эмбле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027408" cy="10001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81" name="Picture 9" descr="C:\Users\зам\Desktop\фото\20210312_08143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845450" y="1654956"/>
            <a:ext cx="3524273" cy="2643205"/>
          </a:xfrm>
          <a:prstGeom prst="rect">
            <a:avLst/>
          </a:prstGeom>
          <a:noFill/>
        </p:spPr>
      </p:pic>
      <p:pic>
        <p:nvPicPr>
          <p:cNvPr id="19" name="Picture 2" descr="C:\Users\зам\Desktop\Отчеты по Точке роста\Космолаб\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1428736"/>
            <a:ext cx="2625930" cy="3501240"/>
          </a:xfrm>
          <a:prstGeom prst="rect">
            <a:avLst/>
          </a:prstGeom>
          <a:noFill/>
        </p:spPr>
      </p:pic>
      <p:pic>
        <p:nvPicPr>
          <p:cNvPr id="20" name="Picture 3" descr="C:\Users\зам\Desktop\Отчеты по Точке роста\Космолаб\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5143512"/>
            <a:ext cx="2625725" cy="1476970"/>
          </a:xfrm>
          <a:prstGeom prst="rect">
            <a:avLst/>
          </a:prstGeom>
          <a:noFill/>
        </p:spPr>
      </p:pic>
      <p:pic>
        <p:nvPicPr>
          <p:cNvPr id="21" name="Picture 4" descr="C:\Users\зам\Desktop\фото\20210422_0910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-79406" y="2651118"/>
            <a:ext cx="2349503" cy="1762127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214282" y="1643050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Уроки географии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571868" y="5429264"/>
            <a:ext cx="257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Всероссийская лабораторная работа КОСМОЛАБ</a:t>
            </a:r>
            <a:endParaRPr lang="ru-RU" b="1" dirty="0"/>
          </a:p>
        </p:txBody>
      </p:sp>
      <p:pic>
        <p:nvPicPr>
          <p:cNvPr id="24" name="Picture 5" descr="C:\Users\зам\Desktop\фото\20210422_09093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896913" y="4960947"/>
            <a:ext cx="1968500" cy="147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1011222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Умные каникулы – весна 2021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7653" name="Picture 5" descr="C:\Users\зам\Desktop\фото\20210324_1336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4883017">
            <a:off x="-207530" y="2527968"/>
            <a:ext cx="3820268" cy="2865201"/>
          </a:xfrm>
          <a:prstGeom prst="rect">
            <a:avLst/>
          </a:prstGeom>
          <a:noFill/>
        </p:spPr>
      </p:pic>
      <p:pic>
        <p:nvPicPr>
          <p:cNvPr id="8" name="Picture 3" descr="C:\Users\зам\Desktop\фото\20210324_1334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982504" y="1732348"/>
            <a:ext cx="3571901" cy="2678926"/>
          </a:xfrm>
          <a:prstGeom prst="rect">
            <a:avLst/>
          </a:prstGeom>
          <a:noFill/>
        </p:spPr>
      </p:pic>
      <p:pic>
        <p:nvPicPr>
          <p:cNvPr id="9" name="Picture 4" descr="C:\Users\зам\Desktop\фото\20210326_1146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849165" y="3080529"/>
            <a:ext cx="3498773" cy="2624080"/>
          </a:xfrm>
          <a:prstGeom prst="rect">
            <a:avLst/>
          </a:prstGeom>
          <a:noFill/>
        </p:spPr>
      </p:pic>
      <p:pic>
        <p:nvPicPr>
          <p:cNvPr id="10" name="Picture 2" descr="C:\Users\зам\Desktop\Шаблон   для презентации Точка Роста\Эмблем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5728"/>
            <a:ext cx="954022" cy="9286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43956" cy="93978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29.09.2020 года  открытие Центра цифрового и гуманитарного профилей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«Точка роста»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483" name="Picture 3" descr="C:\Users\зам\Desktop\Точка Роста\Открытие Точки роста\фото открытие ТР\20200929_1509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28596" y="1027586"/>
            <a:ext cx="3929090" cy="2946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:\Users\зам\Desktop\фото точка роста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214942" y="3857628"/>
            <a:ext cx="342902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Users\зам\Desktop\Точка Роста\Открытие Точки роста\фото открытие ТР\20200929_1455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239221" y="4261581"/>
            <a:ext cx="2660119" cy="1995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C:\Users\зам\Desktop\Точка Роста\Открытие Точки роста\фото открытие ТР\20200929_1457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4775" y="4261449"/>
            <a:ext cx="2659063" cy="1994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 descr="C:\Users\зам\Desktop\фото точка роста\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5143504" y="1000108"/>
            <a:ext cx="3571900" cy="267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5286380" y="3286125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помещение для проектной деятельности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57950" y="685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714876" y="614364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 smtClean="0"/>
              <a:t>кабинет формирования цифровых и гуманитарных компетенций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654032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chemeClr val="accent1">
                    <a:lumMod val="75000"/>
                  </a:schemeClr>
                </a:solidFill>
              </a:rPr>
              <a:t>Социокультурные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 мероприятия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 descr="C:\Users\зам\Desktop\фото\20210224_114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734820">
            <a:off x="5805445" y="2043177"/>
            <a:ext cx="3413061" cy="2559796"/>
          </a:xfrm>
          <a:prstGeom prst="rect">
            <a:avLst/>
          </a:prstGeom>
          <a:noFill/>
        </p:spPr>
      </p:pic>
      <p:pic>
        <p:nvPicPr>
          <p:cNvPr id="8" name="Picture 2" descr="C:\Users\зам\Desktop\Шаблон   для презентации Точка Роста\Эмблем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807249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 descr="C:\Users\зам\Desktop\Точка Роста\фото точка роста\IMG-20201119-WA0014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57158" y="1214422"/>
            <a:ext cx="4786346" cy="3589760"/>
          </a:xfrm>
          <a:prstGeom prst="rect">
            <a:avLst/>
          </a:prstGeom>
          <a:noFill/>
        </p:spPr>
      </p:pic>
      <p:pic>
        <p:nvPicPr>
          <p:cNvPr id="13" name="Picture 2" descr="C:\Users\зам\Desktop\Точка Роста\фото точка роста\IMG-20201119-WA00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4000504"/>
            <a:ext cx="1982988" cy="264398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14283" y="5214950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Вручение образовательных сертификатов 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572264" y="5214950"/>
            <a:ext cx="200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Квест</a:t>
            </a:r>
            <a:r>
              <a:rPr lang="ru-RU" b="1" dirty="0" smtClean="0"/>
              <a:t> </a:t>
            </a:r>
          </a:p>
          <a:p>
            <a:pPr algn="ctr"/>
            <a:r>
              <a:rPr lang="ru-RU" b="1" dirty="0" smtClean="0"/>
              <a:t>«А ну-ка мальчики!»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Результаты деятельности 2020-2021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00201"/>
            <a:ext cx="8258204" cy="197167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Всероссийский конкурс </a:t>
            </a:r>
            <a:r>
              <a:rPr lang="ru-RU" dirty="0" smtClean="0"/>
              <a:t>по конструированию и робототехнике </a:t>
            </a:r>
            <a:r>
              <a:rPr lang="ru-RU" dirty="0" smtClean="0"/>
              <a:t>"</a:t>
            </a:r>
            <a:r>
              <a:rPr lang="en-US" dirty="0" err="1" smtClean="0"/>
              <a:t>Robo</a:t>
            </a:r>
            <a:r>
              <a:rPr lang="ru-RU" dirty="0" smtClean="0"/>
              <a:t>КВАНТ</a:t>
            </a:r>
            <a:r>
              <a:rPr lang="ru-RU" dirty="0" smtClean="0"/>
              <a:t>"</a:t>
            </a:r>
            <a:endParaRPr lang="ru-RU" dirty="0"/>
          </a:p>
        </p:txBody>
      </p:sp>
      <p:pic>
        <p:nvPicPr>
          <p:cNvPr id="4" name="Picture 2" descr="C:\Users\зам\Desktop\Шаблон   для презентации Точка Роста\Эмбле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57166"/>
            <a:ext cx="807249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0" name="Рисунок 14" descr="C:\Users\Админ\Главное меню\Downloads\Тодерика Александр_pages-to-jpg-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286124"/>
            <a:ext cx="2184649" cy="310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Рисунок 13" descr="D:\Янао\Макарян Мерош_page-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3286124"/>
            <a:ext cx="2233615" cy="315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101122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Результаты деятельности 2020-2021 </a:t>
            </a:r>
            <a:endParaRPr lang="ru-RU" sz="3600" dirty="0"/>
          </a:p>
        </p:txBody>
      </p:sp>
      <p:pic>
        <p:nvPicPr>
          <p:cNvPr id="35844" name="Picture 4" descr="C:\Users\зам\Desktop\Безымянный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55694" y="2500306"/>
            <a:ext cx="5402322" cy="4071966"/>
          </a:xfrm>
          <a:prstGeom prst="rect">
            <a:avLst/>
          </a:prstGeom>
          <a:noFill/>
        </p:spPr>
      </p:pic>
      <p:pic>
        <p:nvPicPr>
          <p:cNvPr id="7" name="Picture 2" descr="C:\Users\зам\Desktop\Шаблон   для презентации Точка Роста\Эмблем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57166"/>
            <a:ext cx="807249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42844" y="1357298"/>
            <a:ext cx="8786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Межрегиональный образовательный форум Центров «Точка роста» </a:t>
            </a:r>
            <a:r>
              <a:rPr lang="ru-RU" dirty="0" smtClean="0"/>
              <a:t>г.Томск</a:t>
            </a:r>
          </a:p>
          <a:p>
            <a:pPr lvl="0"/>
            <a:r>
              <a:rPr lang="ru-RU" dirty="0" smtClean="0"/>
              <a:t> мастер-класс </a:t>
            </a:r>
            <a:r>
              <a:rPr lang="ru-RU" dirty="0" err="1" smtClean="0"/>
              <a:t>Шигаповой</a:t>
            </a:r>
            <a:r>
              <a:rPr lang="ru-RU" dirty="0" smtClean="0"/>
              <a:t> Г.Ф. «Проектирование автомобиля будущего на занятиях по робототехнике в 3-м классе</a:t>
            </a:r>
            <a:r>
              <a:rPr lang="ru-RU" dirty="0" smtClean="0"/>
              <a:t>», </a:t>
            </a:r>
            <a:r>
              <a:rPr lang="ru-RU" dirty="0" smtClean="0"/>
              <a:t>10-ка лучших региональных педагогических практик.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93978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Результаты деятельности 2020-2021 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600200"/>
            <a:ext cx="8258204" cy="475775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3000" dirty="0" smtClean="0"/>
              <a:t>Деятельность </a:t>
            </a:r>
            <a:r>
              <a:rPr lang="ru-RU" sz="3000" dirty="0" smtClean="0"/>
              <a:t>Центра цифрового и гуманитарного профилей «Точка роста» в течение года освещалась в различных </a:t>
            </a:r>
            <a:r>
              <a:rPr lang="ru-RU" sz="3000" dirty="0" err="1" smtClean="0"/>
              <a:t>медиа</a:t>
            </a:r>
            <a:r>
              <a:rPr lang="ru-RU" sz="3000" dirty="0" smtClean="0"/>
              <a:t> центрах школы и района:</a:t>
            </a:r>
          </a:p>
          <a:p>
            <a:pPr algn="ctr"/>
            <a:r>
              <a:rPr lang="ru-RU" u="sng" dirty="0" smtClean="0">
                <a:hlinkClick r:id="rId2"/>
              </a:rPr>
              <a:t>http://mboutsosh.ru/977/</a:t>
            </a:r>
            <a:endParaRPr lang="ru-RU" dirty="0" smtClean="0"/>
          </a:p>
          <a:p>
            <a:pPr algn="ctr"/>
            <a:r>
              <a:rPr lang="ru-RU" u="sng" dirty="0" smtClean="0">
                <a:hlinkClick r:id="rId3"/>
              </a:rPr>
              <a:t>https://vk.com/tshofficial</a:t>
            </a:r>
            <a:endParaRPr lang="ru-RU" dirty="0" smtClean="0"/>
          </a:p>
          <a:p>
            <a:pPr algn="ctr"/>
            <a:r>
              <a:rPr lang="ru-RU" u="sng" dirty="0" smtClean="0">
                <a:hlinkClick r:id="rId4"/>
              </a:rPr>
              <a:t>http://taz-edu.ru/activity/news/</a:t>
            </a:r>
            <a:endParaRPr lang="ru-RU" dirty="0" smtClean="0"/>
          </a:p>
          <a:p>
            <a:pPr algn="ctr"/>
            <a:r>
              <a:rPr lang="ru-RU" u="sng" dirty="0" smtClean="0">
                <a:hlinkClick r:id="rId5"/>
              </a:rPr>
              <a:t>http://www.fakt-tv.ru/news/na/32532/</a:t>
            </a:r>
            <a:endParaRPr lang="ru-RU" dirty="0" smtClean="0"/>
          </a:p>
          <a:p>
            <a:pPr algn="ctr"/>
            <a:r>
              <a:rPr lang="ru-RU" u="sng" dirty="0" smtClean="0">
                <a:hlinkClick r:id="rId6"/>
              </a:rPr>
              <a:t>http://www.fakt-tv.ru/headline/na/3721/</a:t>
            </a:r>
            <a:endParaRPr lang="ru-RU" dirty="0" smtClean="0"/>
          </a:p>
          <a:p>
            <a:pPr algn="ctr"/>
            <a:r>
              <a:rPr lang="ru-RU" u="sng" dirty="0" smtClean="0">
                <a:hlinkClick r:id="rId7"/>
              </a:rPr>
              <a:t>http://www.fakt-tv.ru/news/na/33387/</a:t>
            </a:r>
            <a:endParaRPr lang="ru-RU" dirty="0"/>
          </a:p>
        </p:txBody>
      </p:sp>
      <p:pic>
        <p:nvPicPr>
          <p:cNvPr id="6" name="Picture 2" descr="C:\Users\зам\Desktop\Шаблон   для презентации Точка Роста\Эмблем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285728"/>
            <a:ext cx="807249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274638"/>
            <a:ext cx="5543560" cy="122553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- </a:t>
            </a:r>
            <a:r>
              <a:rPr lang="ru-RU" sz="3600" b="1" dirty="0" smtClean="0"/>
              <a:t>всё только начинается!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По </a:t>
            </a:r>
            <a:r>
              <a:rPr lang="ru-RU" dirty="0" smtClean="0"/>
              <a:t>итогам 2020-2021 учебного года </a:t>
            </a:r>
            <a:r>
              <a:rPr lang="ru-RU" b="1" dirty="0" smtClean="0"/>
              <a:t>650 </a:t>
            </a:r>
            <a:r>
              <a:rPr lang="ru-RU" dirty="0" smtClean="0"/>
              <a:t>обучающихся школы охвачены основными и дополнительными общеобразовательными программами цифрового  и гуманитарного профиля, реализуемыми на базе «Точки роста».  На следующий учебный год поставлены новые </a:t>
            </a:r>
            <a:r>
              <a:rPr lang="ru-RU" u="sng" dirty="0" smtClean="0"/>
              <a:t>задачи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     - </a:t>
            </a:r>
            <a:r>
              <a:rPr lang="ru-RU" dirty="0" smtClean="0"/>
              <a:t>повышение квалификации педагогов МБОУ ТСОШ, реализующих основные и дополнительные общеобразовательные программы на базе Центра;</a:t>
            </a:r>
          </a:p>
          <a:p>
            <a:pPr>
              <a:buNone/>
            </a:pPr>
            <a:r>
              <a:rPr lang="ru-RU" dirty="0" smtClean="0"/>
              <a:t>     - </a:t>
            </a:r>
            <a:r>
              <a:rPr lang="ru-RU" dirty="0" smtClean="0"/>
              <a:t>организация сетевого сотрудничества между образовательными организациями Тазовского района с целью обмена сложившегося опыта работы с новым оборудованием Центра «Точка роста», развития компетенций обучающихся;</a:t>
            </a:r>
          </a:p>
          <a:p>
            <a:pPr>
              <a:buNone/>
            </a:pPr>
            <a:r>
              <a:rPr lang="ru-RU" dirty="0" smtClean="0"/>
              <a:t>     -  </a:t>
            </a:r>
            <a:r>
              <a:rPr lang="ru-RU" dirty="0" smtClean="0"/>
              <a:t>разработка и реализация новых программ внеурочной деятельности на базе Центра.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ve="http://schemas.openxmlformats.org/markup-compatibility/2006" xmlns:o="urn:schemas-microsoft-com:office:office" xmlns:m="http://schemas.openxmlformats.org/officeDocument/2006/math" xmlns:v="urn:schemas-microsoft-com:vml" xmlns:wp="http://schemas.openxmlformats.org/drawingml/2006/wordprocessingDrawing" xmlns:w10="urn:schemas-microsoft-com:office:word" xmlns:w="http://schemas.openxmlformats.org/wordprocessingml/2006/main" xmlns:wne="http://schemas.microsoft.com/office/word/2006/wordml" xmlns="" xmlns:a16="http://schemas.microsoft.com/office/drawing/2014/main" xmlns:lc="http://schemas.openxmlformats.org/drawingml/2006/lockedCanvas" id="{DBE91B1B-5AA9-4DFB-9EC5-E0030534BFF9}"/>
              </a:ext>
            </a:extLst>
          </p:cNvPr>
          <p:cNvPicPr/>
          <p:nvPr/>
        </p:nvPicPr>
        <p:blipFill rotWithShape="1">
          <a:blip r:embed="rId2"/>
          <a:srcRect r="38169"/>
          <a:stretch/>
        </p:blipFill>
        <p:spPr>
          <a:xfrm>
            <a:off x="428596" y="0"/>
            <a:ext cx="2928958" cy="1357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Нормативная база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3831388" cy="29870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714488"/>
            <a:ext cx="4710228" cy="30003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857224" y="5000636"/>
            <a:ext cx="70009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  <a:hlinkClick r:id="rId4"/>
              </a:rPr>
              <a:t>http://mboutsosh.ru/977/</a:t>
            </a:r>
            <a:endParaRPr lang="ru-RU" sz="4000" dirty="0" smtClean="0">
              <a:solidFill>
                <a:schemeClr val="accent1"/>
              </a:solidFill>
            </a:endParaRPr>
          </a:p>
          <a:p>
            <a:pPr algn="ctr"/>
            <a:endParaRPr lang="ru-RU" sz="4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Изучение предметов в 2020/2021 </a:t>
            </a:r>
            <a:r>
              <a:rPr lang="ru-RU" sz="3200" dirty="0" err="1" smtClean="0"/>
              <a:t>уч.г</a:t>
            </a:r>
            <a:r>
              <a:rPr lang="ru-RU" sz="3200" dirty="0" smtClean="0"/>
              <a:t>. </a:t>
            </a:r>
            <a:r>
              <a:rPr lang="ru-RU" sz="3200" dirty="0" smtClean="0">
                <a:solidFill>
                  <a:srgbClr val="0070C0"/>
                </a:solidFill>
              </a:rPr>
              <a:t>«Технология»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ru-RU" sz="2800" dirty="0" smtClean="0">
                <a:solidFill>
                  <a:schemeClr val="accent2"/>
                </a:solidFill>
              </a:rPr>
              <a:t>новая Концепция   </a:t>
            </a:r>
            <a:r>
              <a:rPr lang="ru-RU" sz="2800" dirty="0">
                <a:solidFill>
                  <a:schemeClr val="accent2"/>
                </a:solidFill>
              </a:rPr>
              <a:t>развития технологического образования </a:t>
            </a:r>
            <a:endParaRPr lang="ru-RU" sz="2800" dirty="0" smtClean="0">
              <a:solidFill>
                <a:schemeClr val="accent2"/>
              </a:solidFill>
            </a:endParaRPr>
          </a:p>
          <a:p>
            <a:pPr lvl="0">
              <a:buFontTx/>
              <a:buChar char="-"/>
            </a:pPr>
            <a:r>
              <a:rPr lang="ru-RU" sz="2800" i="1" dirty="0"/>
              <a:t>Технология: программа: 5-8 классы/ М.: Издательский центр «</a:t>
            </a:r>
            <a:r>
              <a:rPr lang="ru-RU" sz="2800" i="1" dirty="0" err="1"/>
              <a:t>Вентана-Граф</a:t>
            </a:r>
            <a:r>
              <a:rPr lang="ru-RU" sz="2800" i="1" dirty="0"/>
              <a:t>», 2013г. Авторы программы: А.Т. Тищенко, Н.В. Синица, В.Д. </a:t>
            </a:r>
            <a:r>
              <a:rPr lang="ru-RU" sz="2800" i="1" dirty="0" smtClean="0"/>
              <a:t>Симоненко</a:t>
            </a:r>
          </a:p>
          <a:p>
            <a:pPr lvl="0">
              <a:buFontTx/>
              <a:buChar char="-"/>
            </a:pPr>
            <a:r>
              <a:rPr lang="ru-RU" sz="2800" dirty="0" smtClean="0">
                <a:solidFill>
                  <a:schemeClr val="accent1"/>
                </a:solidFill>
              </a:rPr>
              <a:t>Использование </a:t>
            </a:r>
            <a:r>
              <a:rPr lang="ru-RU" sz="2800" dirty="0" smtClean="0">
                <a:solidFill>
                  <a:schemeClr val="accent1"/>
                </a:solidFill>
              </a:rPr>
              <a:t>нового </a:t>
            </a:r>
            <a:r>
              <a:rPr lang="ru-RU" sz="2800" dirty="0">
                <a:solidFill>
                  <a:schemeClr val="accent1"/>
                </a:solidFill>
              </a:rPr>
              <a:t>оборудования для Центров цифрового и гуманитарного образования «Точка роста</a:t>
            </a:r>
            <a:r>
              <a:rPr lang="ru-RU" sz="2800" dirty="0" smtClean="0">
                <a:solidFill>
                  <a:schemeClr val="accent1"/>
                </a:solidFill>
              </a:rPr>
              <a:t>»</a:t>
            </a:r>
          </a:p>
          <a:p>
            <a:pPr>
              <a:buFontTx/>
              <a:buChar char="-"/>
            </a:pPr>
            <a:r>
              <a:rPr lang="ru-RU" sz="2800" dirty="0" smtClean="0"/>
              <a:t>Планшет </a:t>
            </a:r>
            <a:r>
              <a:rPr lang="en-US" sz="2800" dirty="0" smtClean="0"/>
              <a:t>Apple </a:t>
            </a:r>
            <a:r>
              <a:rPr lang="en-US" sz="2800" dirty="0" err="1" smtClean="0"/>
              <a:t>iPad</a:t>
            </a:r>
            <a:r>
              <a:rPr lang="en-US" sz="2800" dirty="0" smtClean="0"/>
              <a:t> Pro 12.9 (2020) 256Gb Wi-Fi + Cellular</a:t>
            </a:r>
            <a:endParaRPr lang="ru-RU" sz="2800" dirty="0" smtClean="0"/>
          </a:p>
          <a:p>
            <a:pPr lvl="0">
              <a:buFontTx/>
              <a:buChar char="-"/>
            </a:pPr>
            <a:endParaRPr lang="ru-RU" sz="2800" dirty="0">
              <a:solidFill>
                <a:schemeClr val="accent1"/>
              </a:solidFill>
            </a:endParaRPr>
          </a:p>
        </p:txBody>
      </p:sp>
      <p:pic>
        <p:nvPicPr>
          <p:cNvPr id="5" name="Picture 2" descr="C:\Users\зам\Desktop\Шаблон   для презентации Точка Роста\Эмбле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3"/>
            <a:ext cx="1071538" cy="10430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Изучение предметов в 2020/2021 </a:t>
            </a:r>
            <a:r>
              <a:rPr lang="ru-RU" sz="3200" dirty="0" err="1" smtClean="0"/>
              <a:t>уч.г</a:t>
            </a:r>
            <a:r>
              <a:rPr lang="ru-RU" sz="3200" dirty="0" smtClean="0"/>
              <a:t>. </a:t>
            </a:r>
            <a:r>
              <a:rPr lang="ru-RU" sz="3200" dirty="0" smtClean="0">
                <a:solidFill>
                  <a:srgbClr val="0070C0"/>
                </a:solidFill>
              </a:rPr>
              <a:t>«Технология»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dirty="0" smtClean="0"/>
              <a:t>       </a:t>
            </a:r>
            <a:r>
              <a:rPr lang="ru-RU" sz="7200" u="sng" dirty="0" smtClean="0"/>
              <a:t>Модули </a:t>
            </a:r>
            <a:r>
              <a:rPr lang="ru-RU" sz="7200" u="sng" dirty="0"/>
              <a:t>предмета «Технология»</a:t>
            </a:r>
            <a:r>
              <a:rPr lang="ru-RU" sz="7200" dirty="0"/>
              <a:t>, в рамках которых можно использовать оборудование и возможности Центров цифрового и гуманитарного образования «Точка роста» следующие:</a:t>
            </a:r>
          </a:p>
          <a:p>
            <a:pPr>
              <a:buNone/>
            </a:pPr>
            <a:r>
              <a:rPr lang="ru-RU" sz="7200" b="1" dirty="0" smtClean="0"/>
              <a:t>      - </a:t>
            </a:r>
            <a:r>
              <a:rPr lang="ru-RU" sz="7200" b="1" dirty="0"/>
              <a:t>Методы и средства творческой и проектной </a:t>
            </a:r>
            <a:r>
              <a:rPr lang="ru-RU" sz="7200" b="1" dirty="0" smtClean="0"/>
              <a:t>деятельности</a:t>
            </a:r>
            <a:endParaRPr lang="ru-RU" sz="7200" dirty="0"/>
          </a:p>
          <a:p>
            <a:pPr>
              <a:buNone/>
            </a:pPr>
            <a:r>
              <a:rPr lang="ru-RU" sz="7200" dirty="0" smtClean="0"/>
              <a:t>        В </a:t>
            </a:r>
            <a:r>
              <a:rPr lang="ru-RU" sz="7200" dirty="0"/>
              <a:t>процессе разработки проекта,  учащиеся коллективно обсуждают идеи решения поставленной задачи, далее осуществляют концептуальную проработку, </a:t>
            </a:r>
            <a:r>
              <a:rPr lang="ru-RU" sz="7200" dirty="0" err="1"/>
              <a:t>эскизирование</a:t>
            </a:r>
            <a:r>
              <a:rPr lang="ru-RU" sz="7200" dirty="0"/>
              <a:t>,  конструирование,  оценку  созданной </a:t>
            </a:r>
            <a:r>
              <a:rPr lang="ru-RU" sz="7200" dirty="0" smtClean="0"/>
              <a:t>модели</a:t>
            </a:r>
            <a:r>
              <a:rPr lang="ru-RU" sz="7200" dirty="0"/>
              <a:t> </a:t>
            </a:r>
            <a:r>
              <a:rPr lang="ru-RU" sz="7200" dirty="0" smtClean="0"/>
              <a:t>(гибкости </a:t>
            </a:r>
            <a:r>
              <a:rPr lang="ru-RU" sz="7200" dirty="0"/>
              <a:t>мышления)</a:t>
            </a:r>
          </a:p>
          <a:p>
            <a:pPr>
              <a:buNone/>
            </a:pPr>
            <a:r>
              <a:rPr lang="ru-RU" sz="7200" b="1" dirty="0" smtClean="0"/>
              <a:t>       - </a:t>
            </a:r>
            <a:r>
              <a:rPr lang="ru-RU" sz="7200" b="1" dirty="0" smtClean="0"/>
              <a:t>Техника </a:t>
            </a:r>
            <a:r>
              <a:rPr lang="ru-RU" sz="7200" dirty="0" smtClean="0"/>
              <a:t>(навыков </a:t>
            </a:r>
            <a:r>
              <a:rPr lang="ru-RU" sz="7200" dirty="0"/>
              <a:t>командной работы и сотрудничества)</a:t>
            </a:r>
          </a:p>
          <a:p>
            <a:pPr>
              <a:buNone/>
            </a:pPr>
            <a:r>
              <a:rPr lang="ru-RU" sz="7200" dirty="0" smtClean="0"/>
              <a:t>       В </a:t>
            </a:r>
            <a:r>
              <a:rPr lang="ru-RU" sz="7200" dirty="0"/>
              <a:t>процессе разработки </a:t>
            </a:r>
            <a:r>
              <a:rPr lang="ru-RU" sz="7200" dirty="0" smtClean="0"/>
              <a:t>модели </a:t>
            </a:r>
            <a:r>
              <a:rPr lang="en-US" sz="7200" dirty="0" smtClean="0"/>
              <a:t>LEGO</a:t>
            </a:r>
            <a:r>
              <a:rPr lang="ru-RU" sz="7200" dirty="0" smtClean="0"/>
              <a:t>  </a:t>
            </a:r>
            <a:r>
              <a:rPr lang="ru-RU" sz="7200" dirty="0"/>
              <a:t>учащиеся коллективно обсуждают  выбор модели, знакомятся с инструкцией, ставят задачи, далее осуществляют  сборку модели, конструирование, испытание полученной модели, дают оценку работоспособности созданной модели.</a:t>
            </a:r>
          </a:p>
          <a:p>
            <a:pPr>
              <a:buNone/>
            </a:pPr>
            <a:r>
              <a:rPr lang="ru-RU" sz="7200" b="1" dirty="0" smtClean="0"/>
              <a:t>       - Технологии </a:t>
            </a:r>
            <a:r>
              <a:rPr lang="ru-RU" sz="7200" b="1" dirty="0"/>
              <a:t>получения, обработки, преобразования и использования конструкционных </a:t>
            </a:r>
            <a:r>
              <a:rPr lang="ru-RU" sz="7200" b="1" dirty="0" smtClean="0"/>
              <a:t>материалов</a:t>
            </a:r>
            <a:endParaRPr lang="ru-RU" sz="7200" dirty="0"/>
          </a:p>
          <a:p>
            <a:pPr>
              <a:buNone/>
            </a:pPr>
            <a:r>
              <a:rPr lang="ru-RU" sz="7200" dirty="0" smtClean="0"/>
              <a:t>       </a:t>
            </a:r>
            <a:r>
              <a:rPr lang="ru-RU" sz="7200" dirty="0" smtClean="0"/>
              <a:t>Использование </a:t>
            </a:r>
            <a:r>
              <a:rPr lang="ru-RU" sz="7200" dirty="0" smtClean="0"/>
              <a:t>-  штангенциркуль, </a:t>
            </a:r>
            <a:r>
              <a:rPr lang="ru-RU" sz="7200" dirty="0"/>
              <a:t>пилки </a:t>
            </a:r>
            <a:r>
              <a:rPr lang="ru-RU" sz="7200" dirty="0" smtClean="0"/>
              <a:t>ручные, </a:t>
            </a:r>
            <a:r>
              <a:rPr lang="ru-RU" sz="7200" dirty="0" err="1" smtClean="0"/>
              <a:t>электролобзик</a:t>
            </a:r>
            <a:r>
              <a:rPr lang="ru-RU" sz="7200" dirty="0" smtClean="0"/>
              <a:t>,  многофункциональный </a:t>
            </a:r>
            <a:r>
              <a:rPr lang="ru-RU" sz="7200" dirty="0"/>
              <a:t>прибор </a:t>
            </a:r>
            <a:r>
              <a:rPr lang="ru-RU" sz="7200" dirty="0" smtClean="0"/>
              <a:t>ДРИМЕР</a:t>
            </a:r>
            <a:endParaRPr lang="ru-RU" sz="7200" dirty="0"/>
          </a:p>
          <a:p>
            <a:pPr>
              <a:buNone/>
            </a:pPr>
            <a:r>
              <a:rPr lang="ru-RU" sz="7200" b="1" dirty="0" smtClean="0"/>
              <a:t>       - Технологии </a:t>
            </a:r>
            <a:r>
              <a:rPr lang="ru-RU" sz="7200" b="1" dirty="0"/>
              <a:t>получения, обработки, преобразования и использования </a:t>
            </a:r>
            <a:r>
              <a:rPr lang="ru-RU" sz="7200" b="1" dirty="0" smtClean="0"/>
              <a:t>информации</a:t>
            </a:r>
            <a:endParaRPr lang="ru-RU" sz="7200" dirty="0"/>
          </a:p>
          <a:p>
            <a:endParaRPr lang="ru-RU" sz="4500" dirty="0"/>
          </a:p>
        </p:txBody>
      </p:sp>
      <p:pic>
        <p:nvPicPr>
          <p:cNvPr id="4" name="Picture 2" descr="C:\Users\зам\Desktop\Шаблон   для презентации Точка Роста\Эмбле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3"/>
            <a:ext cx="1100795" cy="107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Изучение предметов в 2020/2021 </a:t>
            </a:r>
            <a:r>
              <a:rPr lang="ru-RU" sz="3200" dirty="0" err="1" smtClean="0"/>
              <a:t>уч.г</a:t>
            </a:r>
            <a:r>
              <a:rPr lang="ru-RU" sz="3200" dirty="0" smtClean="0"/>
              <a:t>. </a:t>
            </a:r>
            <a:r>
              <a:rPr lang="ru-RU" sz="3200" dirty="0" smtClean="0">
                <a:solidFill>
                  <a:srgbClr val="0070C0"/>
                </a:solidFill>
              </a:rPr>
              <a:t>«Информатика»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400" dirty="0" smtClean="0"/>
              <a:t>     УМК «Информатика</a:t>
            </a:r>
            <a:r>
              <a:rPr lang="ru-RU" sz="2400" dirty="0" smtClean="0"/>
              <a:t>» 5-9 </a:t>
            </a:r>
            <a:r>
              <a:rPr lang="ru-RU" sz="2400" dirty="0" smtClean="0"/>
              <a:t>классы авторы</a:t>
            </a:r>
            <a:r>
              <a:rPr lang="ru-RU" sz="2400" dirty="0" smtClean="0"/>
              <a:t>: </a:t>
            </a:r>
            <a:r>
              <a:rPr lang="ru-RU" sz="2400" dirty="0" err="1" smtClean="0"/>
              <a:t>Босова</a:t>
            </a:r>
            <a:r>
              <a:rPr lang="ru-RU" sz="2400" dirty="0" smtClean="0"/>
              <a:t> Л. Л., </a:t>
            </a:r>
            <a:r>
              <a:rPr lang="ru-RU" sz="2400" dirty="0" err="1" smtClean="0"/>
              <a:t>Босова</a:t>
            </a:r>
            <a:r>
              <a:rPr lang="ru-RU" sz="2400" dirty="0" smtClean="0"/>
              <a:t> А. Ю</a:t>
            </a:r>
            <a:r>
              <a:rPr lang="ru-RU" sz="2400" dirty="0" smtClean="0"/>
              <a:t>. Издательство</a:t>
            </a:r>
            <a:r>
              <a:rPr lang="ru-RU" sz="2400" i="1" dirty="0" smtClean="0"/>
              <a:t> </a:t>
            </a:r>
            <a:r>
              <a:rPr lang="ru-RU" sz="2400" i="1" dirty="0" smtClean="0"/>
              <a:t>«БИНОМ. Лаборатория знаний</a:t>
            </a:r>
            <a:r>
              <a:rPr lang="ru-RU" sz="2400" i="1" dirty="0" smtClean="0"/>
              <a:t>»</a:t>
            </a:r>
          </a:p>
          <a:p>
            <a:r>
              <a:rPr lang="ru-RU" sz="2400" dirty="0" smtClean="0"/>
              <a:t> </a:t>
            </a:r>
            <a:r>
              <a:rPr lang="ru-RU" sz="2400" dirty="0" smtClean="0"/>
              <a:t>    </a:t>
            </a:r>
            <a:r>
              <a:rPr lang="ru-RU" sz="2400" u="sng" dirty="0" smtClean="0"/>
              <a:t>Модули </a:t>
            </a:r>
            <a:r>
              <a:rPr lang="ru-RU" sz="2400" u="sng" dirty="0" smtClean="0"/>
              <a:t>предмета </a:t>
            </a:r>
            <a:r>
              <a:rPr lang="ru-RU" sz="2400" u="sng" dirty="0" smtClean="0"/>
              <a:t>«Информатика»</a:t>
            </a:r>
            <a:r>
              <a:rPr lang="ru-RU" sz="2400" dirty="0" smtClean="0"/>
              <a:t>, </a:t>
            </a:r>
            <a:r>
              <a:rPr lang="ru-RU" sz="2400" dirty="0" smtClean="0"/>
              <a:t>в рамках которых можно использовать оборудование и возможности Центров цифрового и гуманитарного образования «Точка роста» следующие:</a:t>
            </a:r>
            <a:endParaRPr lang="ru-RU" sz="2400" i="1" dirty="0" smtClean="0"/>
          </a:p>
          <a:p>
            <a:pPr>
              <a:buNone/>
            </a:pPr>
            <a:r>
              <a:rPr lang="ru-RU" sz="2400" b="1" dirty="0" smtClean="0"/>
              <a:t>      - Объекты </a:t>
            </a:r>
            <a:r>
              <a:rPr lang="ru-RU" sz="2400" b="1" dirty="0" smtClean="0"/>
              <a:t>и </a:t>
            </a:r>
            <a:r>
              <a:rPr lang="ru-RU" sz="2400" b="1" dirty="0" smtClean="0"/>
              <a:t>системы 6 класс (</a:t>
            </a:r>
            <a:r>
              <a:rPr lang="ru-RU" sz="2400" dirty="0" smtClean="0"/>
              <a:t>Шлем </a:t>
            </a:r>
            <a:r>
              <a:rPr lang="ru-RU" sz="2400" dirty="0" smtClean="0"/>
              <a:t>виртуальной реальности HTC </a:t>
            </a:r>
            <a:r>
              <a:rPr lang="ru-RU" sz="2400" dirty="0" err="1" smtClean="0"/>
              <a:t>Vive</a:t>
            </a:r>
            <a:r>
              <a:rPr lang="ru-RU" sz="2400" dirty="0" smtClean="0"/>
              <a:t> </a:t>
            </a:r>
            <a:r>
              <a:rPr lang="ru-RU" sz="2400" dirty="0" err="1" smtClean="0"/>
              <a:t>Cosmos</a:t>
            </a:r>
            <a:r>
              <a:rPr lang="ru-RU" sz="2400" dirty="0" smtClean="0"/>
              <a:t>, ноутбук </a:t>
            </a:r>
            <a:r>
              <a:rPr lang="ru-RU" sz="2400" dirty="0" err="1" smtClean="0"/>
              <a:t>Lenovo</a:t>
            </a:r>
            <a:r>
              <a:rPr lang="ru-RU" sz="2400" dirty="0" smtClean="0"/>
              <a:t> </a:t>
            </a:r>
            <a:r>
              <a:rPr lang="ru-RU" sz="2400" dirty="0" err="1" smtClean="0"/>
              <a:t>Legion</a:t>
            </a:r>
            <a:r>
              <a:rPr lang="ru-RU" sz="2400" dirty="0" smtClean="0"/>
              <a:t>)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 Знакомство </a:t>
            </a:r>
            <a:r>
              <a:rPr lang="ru-RU" sz="2400" dirty="0" smtClean="0"/>
              <a:t>с технологиями VR/AR. Тестирование существующих AR – приложений. Тестирование устройств. Выявление принципов работы шлема. Другие VR устройства.</a:t>
            </a:r>
          </a:p>
          <a:p>
            <a:pPr>
              <a:buNone/>
            </a:pPr>
            <a:endParaRPr lang="ru-RU" sz="2400" i="1" dirty="0" smtClean="0"/>
          </a:p>
          <a:p>
            <a:pPr>
              <a:buNone/>
            </a:pPr>
            <a:endParaRPr lang="ru-RU" sz="2400" dirty="0"/>
          </a:p>
        </p:txBody>
      </p:sp>
      <p:pic>
        <p:nvPicPr>
          <p:cNvPr id="4" name="Picture 2" descr="C:\Users\зам\Desktop\Шаблон   для презентации Точка Роста\Эмбле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1142976" cy="11126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Изучение предметов в 2020/2021 </a:t>
            </a:r>
            <a:r>
              <a:rPr lang="ru-RU" sz="3600" dirty="0" err="1" smtClean="0"/>
              <a:t>уч.г</a:t>
            </a:r>
            <a:r>
              <a:rPr lang="ru-RU" sz="3600" dirty="0" smtClean="0"/>
              <a:t>. </a:t>
            </a:r>
            <a:r>
              <a:rPr lang="ru-RU" sz="3600" dirty="0" smtClean="0">
                <a:solidFill>
                  <a:srgbClr val="0070C0"/>
                </a:solidFill>
              </a:rPr>
              <a:t>«ОБЖ»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00200"/>
            <a:ext cx="8115328" cy="5114948"/>
          </a:xfrm>
        </p:spPr>
        <p:txBody>
          <a:bodyPr>
            <a:noAutofit/>
          </a:bodyPr>
          <a:lstStyle/>
          <a:p>
            <a:r>
              <a:rPr lang="ru-RU" sz="1600" dirty="0" smtClean="0"/>
              <a:t>Программа «Основы </a:t>
            </a:r>
            <a:r>
              <a:rPr lang="ru-RU" sz="1600" dirty="0" smtClean="0"/>
              <a:t>безопасности жизнедеятельности 5-11  </a:t>
            </a:r>
            <a:r>
              <a:rPr lang="ru-RU" sz="1600" dirty="0" smtClean="0"/>
              <a:t>классы». Авторы </a:t>
            </a:r>
            <a:r>
              <a:rPr lang="ru-RU" sz="1600" dirty="0" err="1" smtClean="0"/>
              <a:t>Латчук</a:t>
            </a:r>
            <a:r>
              <a:rPr lang="ru-RU" sz="1600" dirty="0" smtClean="0"/>
              <a:t> В.Н., Миронов С.К., </a:t>
            </a:r>
            <a:r>
              <a:rPr lang="ru-RU" sz="1600" dirty="0" err="1" smtClean="0"/>
              <a:t>Вангородский</a:t>
            </a:r>
            <a:r>
              <a:rPr lang="ru-RU" sz="1600" dirty="0" smtClean="0"/>
              <a:t> С.Н. - М.: Дрофа, </a:t>
            </a:r>
            <a:r>
              <a:rPr lang="ru-RU" sz="1600" dirty="0" smtClean="0"/>
              <a:t>2009г.</a:t>
            </a:r>
          </a:p>
          <a:p>
            <a:r>
              <a:rPr lang="ru-RU" sz="1600" u="sng" dirty="0" smtClean="0"/>
              <a:t>Модули предмета </a:t>
            </a:r>
            <a:r>
              <a:rPr lang="ru-RU" sz="1600" u="sng" dirty="0" smtClean="0"/>
              <a:t>«ОБЖ»</a:t>
            </a:r>
            <a:r>
              <a:rPr lang="ru-RU" sz="1600" dirty="0" smtClean="0"/>
              <a:t>, </a:t>
            </a:r>
            <a:r>
              <a:rPr lang="ru-RU" sz="1600" dirty="0" smtClean="0"/>
              <a:t>в рамках которых можно использовать оборудование и возможности Центров цифрового и гуманитарного образования «Точка роста» следующие: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</a:t>
            </a:r>
            <a:r>
              <a:rPr lang="ru-RU" sz="1600" dirty="0" smtClean="0"/>
              <a:t>    </a:t>
            </a:r>
            <a:r>
              <a:rPr lang="ru-RU" sz="1600" b="1" dirty="0" smtClean="0"/>
              <a:t>- Основы </a:t>
            </a:r>
            <a:r>
              <a:rPr lang="ru-RU" sz="1600" b="1" dirty="0" smtClean="0"/>
              <a:t>медицинских знаний и правила оказания первой медицинской помощи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     Навыки </a:t>
            </a:r>
            <a:r>
              <a:rPr lang="ru-RU" sz="1600" dirty="0" smtClean="0"/>
              <a:t>оказания первой медицинской помощи отрабатываются в курсе «Основ безопасности жизнедеятельности» при  помощи современных тренажеров-манекенов и другого наглядного оборудования. </a:t>
            </a:r>
          </a:p>
          <a:p>
            <a:pPr>
              <a:buNone/>
            </a:pPr>
            <a:r>
              <a:rPr lang="ru-RU" sz="1600" b="1" i="1" dirty="0" smtClean="0"/>
              <a:t>       - </a:t>
            </a:r>
            <a:r>
              <a:rPr lang="ru-RU" sz="1600" b="1" dirty="0" smtClean="0"/>
              <a:t>Правила </a:t>
            </a:r>
            <a:r>
              <a:rPr lang="ru-RU" sz="1600" b="1" dirty="0" smtClean="0"/>
              <a:t>безопасного поведения в чрезвычайных </a:t>
            </a:r>
            <a:r>
              <a:rPr lang="ru-RU" sz="1600" b="1" dirty="0" smtClean="0"/>
              <a:t>ситуациях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>
                <a:solidFill>
                  <a:schemeClr val="accent1"/>
                </a:solidFill>
              </a:rPr>
              <a:t>        Минимальный </a:t>
            </a:r>
            <a:r>
              <a:rPr lang="ru-RU" sz="1600" dirty="0" smtClean="0">
                <a:solidFill>
                  <a:schemeClr val="accent1"/>
                </a:solidFill>
              </a:rPr>
              <a:t>комплект «VRОБЖ» - 99 000 (девяносто девять тысяч) рублей </a:t>
            </a:r>
          </a:p>
          <a:p>
            <a:pPr>
              <a:buNone/>
            </a:pPr>
            <a:r>
              <a:rPr lang="ru-RU" sz="1600" dirty="0" smtClean="0"/>
              <a:t>       - </a:t>
            </a:r>
            <a:r>
              <a:rPr lang="ru-RU" sz="1600" dirty="0" smtClean="0"/>
              <a:t>3 (три) любых сценария виртуальной реальности из Таблицы сценариев с пометкой «Основной» </a:t>
            </a:r>
          </a:p>
          <a:p>
            <a:pPr>
              <a:buNone/>
            </a:pPr>
            <a:r>
              <a:rPr lang="ru-RU" sz="1600" dirty="0" smtClean="0"/>
              <a:t>        </a:t>
            </a:r>
            <a:r>
              <a:rPr lang="ru-RU" sz="1600" dirty="0" smtClean="0"/>
              <a:t>Применение программы в «Точках Роста» позволяет обеспечить использование шлемов виртуальной реальности в образовательном процессе, способствует увеличению количества школьников в центре образования, в том числе из других образовательных учреждений, повышает мотивацию и направлена на формирование культуры безопасности.</a:t>
            </a:r>
            <a:endParaRPr lang="ru-RU" sz="1600" dirty="0"/>
          </a:p>
        </p:txBody>
      </p:sp>
      <p:pic>
        <p:nvPicPr>
          <p:cNvPr id="4" name="Picture 2" descr="C:\Users\зам\Desktop\Шаблон   для презентации Точка Роста\Эмбле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28662" cy="9040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868346"/>
          </a:xfrm>
        </p:spPr>
        <p:txBody>
          <a:bodyPr/>
          <a:lstStyle/>
          <a:p>
            <a:r>
              <a:rPr lang="ru-RU" dirty="0" smtClean="0"/>
              <a:t>Внеурочная деятельность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281" y="1357299"/>
          <a:ext cx="8715438" cy="5072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146"/>
                <a:gridCol w="2905146"/>
                <a:gridCol w="2905146"/>
              </a:tblGrid>
              <a:tr h="58401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класс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название программы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кол-во часов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0014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effectLst/>
                        </a:rPr>
                        <a:t>Цифровой профиль</a:t>
                      </a:r>
                      <a:endParaRPr lang="ru-RU" sz="24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40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5-6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Цифровое</a:t>
                      </a:r>
                      <a:r>
                        <a:rPr lang="ru-RU" baseline="0" dirty="0" smtClean="0"/>
                        <a:t> видео и фото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70</a:t>
                      </a:r>
                      <a:endParaRPr lang="ru-RU" dirty="0"/>
                    </a:p>
                  </a:txBody>
                  <a:tcPr/>
                </a:tc>
              </a:tr>
              <a:tr h="10080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7-8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Основы проектирования и 3</a:t>
                      </a:r>
                      <a:r>
                        <a:rPr lang="en-US" dirty="0" smtClean="0"/>
                        <a:t>D </a:t>
                      </a:r>
                      <a:r>
                        <a:rPr lang="ru-RU" dirty="0" smtClean="0"/>
                        <a:t> моделирования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</a:t>
                      </a:r>
                      <a:endParaRPr lang="ru-RU" dirty="0"/>
                    </a:p>
                  </a:txBody>
                  <a:tcPr/>
                </a:tc>
              </a:tr>
              <a:tr h="5840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Робототехника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</a:t>
                      </a:r>
                      <a:endParaRPr lang="ru-RU" dirty="0"/>
                    </a:p>
                  </a:txBody>
                  <a:tcPr/>
                </a:tc>
              </a:tr>
              <a:tr h="10080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Занимательная робототехника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68</a:t>
                      </a:r>
                      <a:endParaRPr lang="ru-RU" dirty="0"/>
                    </a:p>
                  </a:txBody>
                  <a:tcPr/>
                </a:tc>
              </a:tr>
              <a:tr h="5840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Робототехника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C:\Users\зам\Desktop\Шаблон   для презентации Точка Роста\Эмбле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38" cy="10430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543824" cy="1082660"/>
          </a:xfrm>
        </p:spPr>
        <p:txBody>
          <a:bodyPr/>
          <a:lstStyle/>
          <a:p>
            <a:r>
              <a:rPr lang="ru-RU" dirty="0" smtClean="0"/>
              <a:t>Внеурочная деятельность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5" y="1600200"/>
          <a:ext cx="8258205" cy="4543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2735"/>
                <a:gridCol w="2752735"/>
                <a:gridCol w="2752735"/>
              </a:tblGrid>
              <a:tr h="59121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класс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название программы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кол-во часов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889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effectLst/>
                        </a:rPr>
                        <a:t>Гуманитарный профиль</a:t>
                      </a:r>
                      <a:endParaRPr lang="ru-RU" sz="24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121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Шахматное королевство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</a:t>
                      </a:r>
                      <a:endParaRPr lang="ru-RU" dirty="0"/>
                    </a:p>
                  </a:txBody>
                  <a:tcPr/>
                </a:tc>
              </a:tr>
              <a:tr h="10204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Белая ладья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</a:t>
                      </a:r>
                      <a:endParaRPr lang="ru-RU" dirty="0"/>
                    </a:p>
                  </a:txBody>
                  <a:tcPr/>
                </a:tc>
              </a:tr>
              <a:tr h="59121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Я - исследователь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</a:t>
                      </a:r>
                      <a:endParaRPr lang="ru-RU" dirty="0"/>
                    </a:p>
                  </a:txBody>
                  <a:tcPr/>
                </a:tc>
              </a:tr>
              <a:tr h="10204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Финансовая</a:t>
                      </a:r>
                      <a:r>
                        <a:rPr lang="ru-RU" baseline="0" dirty="0" smtClean="0"/>
                        <a:t> грамотность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C:\Users\зам\Desktop\Шаблон   для презентации Точка Роста\Эмбле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071538" cy="10430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892</Words>
  <Application>Microsoft Office PowerPoint</Application>
  <PresentationFormat>Экран (4:3)</PresentationFormat>
  <Paragraphs>112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Подготовил: руководитель Центра «Точка роста» Сафонова О.В.</vt:lpstr>
      <vt:lpstr>29.09.2020 года  открытие Центра цифрового и гуманитарного профилей  «Точка роста»</vt:lpstr>
      <vt:lpstr>Нормативная база</vt:lpstr>
      <vt:lpstr>Изучение предметов в 2020/2021 уч.г. «Технология»</vt:lpstr>
      <vt:lpstr>Изучение предметов в 2020/2021 уч.г. «Технология»</vt:lpstr>
      <vt:lpstr>Изучение предметов в 2020/2021 уч.г. «Информатика»</vt:lpstr>
      <vt:lpstr>Изучение предметов в 2020/2021 уч.г. «ОБЖ»</vt:lpstr>
      <vt:lpstr>Внеурочная деятельность</vt:lpstr>
      <vt:lpstr>Внеурочная деятельность</vt:lpstr>
      <vt:lpstr>Робототехника</vt:lpstr>
      <vt:lpstr> Основы проектирования и  3D  моделирования </vt:lpstr>
      <vt:lpstr>Цифровое видео и фото</vt:lpstr>
      <vt:lpstr>Шахматы</vt:lpstr>
      <vt:lpstr>Проектная деятельность</vt:lpstr>
      <vt:lpstr>Географический форум  «Да здравствует человек путешествующий!»</vt:lpstr>
      <vt:lpstr>Я - исследователь</vt:lpstr>
      <vt:lpstr>Индивидуальный итоговый проект</vt:lpstr>
      <vt:lpstr>Учебно-воспитательная работа</vt:lpstr>
      <vt:lpstr>Умные каникулы – весна 2021</vt:lpstr>
      <vt:lpstr>Социокультурные мероприятия</vt:lpstr>
      <vt:lpstr>Результаты деятельности 2020-2021 </vt:lpstr>
      <vt:lpstr>Результаты деятельности 2020-2021 </vt:lpstr>
      <vt:lpstr>Результаты деятельности 2020-2021 </vt:lpstr>
      <vt:lpstr>- всё только начинается!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Подготовил: руководитель Центра «Точка роста» Сафонова О.В.</dc:title>
  <dc:creator>зам</dc:creator>
  <cp:lastModifiedBy>зам</cp:lastModifiedBy>
  <cp:revision>54</cp:revision>
  <dcterms:created xsi:type="dcterms:W3CDTF">2021-05-06T13:21:47Z</dcterms:created>
  <dcterms:modified xsi:type="dcterms:W3CDTF">2021-05-08T16:09:27Z</dcterms:modified>
</cp:coreProperties>
</file>