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www.soling.su/nali_pb_photos/22230/8.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Любопытным родителям</a:t>
            </a:r>
            <a:endParaRPr lang="ru-RU" dirty="0"/>
          </a:p>
        </p:txBody>
      </p:sp>
      <p:sp>
        <p:nvSpPr>
          <p:cNvPr id="3" name="Подзаголовок 2"/>
          <p:cNvSpPr>
            <a:spLocks noGrp="1"/>
          </p:cNvSpPr>
          <p:nvPr>
            <p:ph type="subTitle" idx="1"/>
          </p:nvPr>
        </p:nvSpPr>
        <p:spPr/>
        <p:txBody>
          <a:bodyPr/>
          <a:lstStyle/>
          <a:p>
            <a:r>
              <a:rPr lang="ru-RU" dirty="0" smtClean="0"/>
              <a:t>Советы логопеда</a:t>
            </a:r>
          </a:p>
          <a:p>
            <a:r>
              <a:rPr lang="ru-RU" dirty="0" smtClean="0"/>
              <a:t>Учитель-логопед МБОУ </a:t>
            </a:r>
            <a:r>
              <a:rPr lang="ru-RU" smtClean="0"/>
              <a:t>ТСОШ Мусина Н.В.</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fontScale="90000"/>
          </a:bodyPr>
          <a:lstStyle/>
          <a:p>
            <a:pPr eaLnBrk="1" hangingPunct="1">
              <a:defRPr/>
            </a:pPr>
            <a:r>
              <a:rPr lang="ru-RU" sz="3600" smtClean="0">
                <a:latin typeface="Book Antiqua" pitchFamily="18" charset="0"/>
              </a:rPr>
              <a:t>Основные направления профессиональной деятельности</a:t>
            </a:r>
          </a:p>
        </p:txBody>
      </p:sp>
      <p:sp>
        <p:nvSpPr>
          <p:cNvPr id="161795" name="Rectangle 3"/>
          <p:cNvSpPr>
            <a:spLocks noGrp="1" noChangeArrowheads="1"/>
          </p:cNvSpPr>
          <p:nvPr>
            <p:ph type="body" idx="1"/>
          </p:nvPr>
        </p:nvSpPr>
        <p:spPr/>
        <p:txBody>
          <a:bodyPr>
            <a:normAutofit lnSpcReduction="10000"/>
          </a:bodyPr>
          <a:lstStyle/>
          <a:p>
            <a:pPr algn="ctr" eaLnBrk="1" hangingPunct="1">
              <a:buFont typeface="Wingdings" pitchFamily="2" charset="2"/>
              <a:buNone/>
              <a:defRPr/>
            </a:pPr>
            <a:r>
              <a:rPr lang="ru-RU" sz="4000" b="1" u="sng" smtClean="0">
                <a:solidFill>
                  <a:srgbClr val="FF00FF"/>
                </a:solidFill>
                <a:latin typeface="Book Antiqua" pitchFamily="18" charset="0"/>
              </a:rPr>
              <a:t>Логопедическое просвещение и консультирование</a:t>
            </a:r>
          </a:p>
          <a:p>
            <a:pPr eaLnBrk="1" hangingPunct="1">
              <a:defRPr/>
            </a:pPr>
            <a:r>
              <a:rPr lang="ru-RU" b="1" smtClean="0">
                <a:latin typeface="Book Antiqua" pitchFamily="18" charset="0"/>
              </a:rPr>
              <a:t>Электронные справочники, </a:t>
            </a:r>
            <a:r>
              <a:rPr lang="en-US" b="1" smtClean="0">
                <a:latin typeface="Book Antiqua" pitchFamily="18" charset="0"/>
              </a:rPr>
              <a:t>CD</a:t>
            </a:r>
            <a:r>
              <a:rPr lang="ru-RU" b="1" smtClean="0">
                <a:latin typeface="Book Antiqua" pitchFamily="18" charset="0"/>
              </a:rPr>
              <a:t>- фильмы, электронные рассылки: «Логопедический Консультарий» и др.</a:t>
            </a:r>
          </a:p>
          <a:p>
            <a:pPr eaLnBrk="1" hangingPunct="1">
              <a:defRPr/>
            </a:pPr>
            <a:r>
              <a:rPr lang="ru-RU" b="1" smtClean="0">
                <a:latin typeface="Book Antiqua" pitchFamily="18" charset="0"/>
              </a:rPr>
              <a:t>Создание веб-сайт для школьной сети «Логопедия для учителя», «Логопедия для родителей»</a:t>
            </a:r>
          </a:p>
          <a:p>
            <a:pPr eaLnBrk="1" hangingPunct="1">
              <a:defRPr/>
            </a:pPr>
            <a:endParaRPr lang="ru-RU"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fontScale="90000"/>
          </a:bodyPr>
          <a:lstStyle/>
          <a:p>
            <a:pPr eaLnBrk="1" hangingPunct="1">
              <a:defRPr/>
            </a:pPr>
            <a:r>
              <a:rPr lang="ru-RU" sz="3600" smtClean="0">
                <a:latin typeface="Book Antiqua" pitchFamily="18" charset="0"/>
              </a:rPr>
              <a:t>Основные направления профессиональной деятельности</a:t>
            </a:r>
          </a:p>
        </p:txBody>
      </p:sp>
      <p:sp>
        <p:nvSpPr>
          <p:cNvPr id="162819"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ru-RU" sz="3600" b="1" u="sng" smtClean="0">
                <a:solidFill>
                  <a:srgbClr val="FF00FF"/>
                </a:solidFill>
                <a:latin typeface="Book Antiqua" pitchFamily="18" charset="0"/>
              </a:rPr>
              <a:t>Коррекция и развитие личности</a:t>
            </a:r>
          </a:p>
          <a:p>
            <a:pPr eaLnBrk="1" hangingPunct="1">
              <a:lnSpc>
                <a:spcPct val="90000"/>
              </a:lnSpc>
              <a:defRPr/>
            </a:pPr>
            <a:r>
              <a:rPr lang="ru-RU" b="1" smtClean="0">
                <a:latin typeface="Book Antiqua" pitchFamily="18" charset="0"/>
              </a:rPr>
              <a:t>Развивающие логопедические программы и тренажеры (на развитие речи, памяти и внимания, отработка звукопроизношения и др.); развивающие игры;</a:t>
            </a:r>
          </a:p>
          <a:p>
            <a:pPr eaLnBrk="1" hangingPunct="1">
              <a:lnSpc>
                <a:spcPct val="90000"/>
              </a:lnSpc>
              <a:defRPr/>
            </a:pPr>
            <a:r>
              <a:rPr lang="ru-RU" b="1" smtClean="0">
                <a:latin typeface="Book Antiqua" pitchFamily="18" charset="0"/>
              </a:rPr>
              <a:t>игры-презентации «Умники и умницы», «В стране правильной речи» и др.</a:t>
            </a:r>
          </a:p>
          <a:p>
            <a:pPr eaLnBrk="1" hangingPunct="1">
              <a:lnSpc>
                <a:spcPct val="90000"/>
              </a:lnSpc>
              <a:defRPr/>
            </a:pPr>
            <a:endParaRPr lang="ru-RU"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pPr eaLnBrk="1" hangingPunct="1">
              <a:defRPr/>
            </a:pPr>
            <a:r>
              <a:rPr lang="ru-RU" sz="3600" smtClean="0">
                <a:latin typeface="Book Antiqua" pitchFamily="18" charset="0"/>
              </a:rPr>
              <a:t>Основные направления профессиональной деятельности</a:t>
            </a:r>
          </a:p>
        </p:txBody>
      </p:sp>
      <p:sp>
        <p:nvSpPr>
          <p:cNvPr id="163843"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ru-RU" sz="3600" b="1" u="sng" smtClean="0">
                <a:solidFill>
                  <a:srgbClr val="FF00FF"/>
                </a:solidFill>
                <a:latin typeface="Book Antiqua" pitchFamily="18" charset="0"/>
              </a:rPr>
              <a:t>Логопедическое сопровождение педагогов</a:t>
            </a:r>
          </a:p>
          <a:p>
            <a:pPr eaLnBrk="1" hangingPunct="1">
              <a:lnSpc>
                <a:spcPct val="90000"/>
              </a:lnSpc>
              <a:buFont typeface="Wingdings" pitchFamily="2" charset="2"/>
              <a:buNone/>
              <a:defRPr/>
            </a:pPr>
            <a:r>
              <a:rPr lang="ru-RU" sz="2800" b="1" smtClean="0">
                <a:latin typeface="Book Antiqua" pitchFamily="18" charset="0"/>
              </a:rPr>
              <a:t>	</a:t>
            </a:r>
            <a:r>
              <a:rPr lang="ru-RU" b="1" smtClean="0">
                <a:latin typeface="Book Antiqua" pitchFamily="18" charset="0"/>
              </a:rPr>
              <a:t> Электронные учебники по логопедии, современные статьи о  вопросах развития речи,  нарушениях письменной и устной речи,подборка вопросов и ответов «Логопедический Консультарий» и др. в веб-сайте «Логопедия для учителя»</a:t>
            </a:r>
          </a:p>
          <a:p>
            <a:pPr eaLnBrk="1" hangingPunct="1">
              <a:lnSpc>
                <a:spcPct val="90000"/>
              </a:lnSpc>
              <a:defRPr/>
            </a:pPr>
            <a:endParaRPr lang="ru-RU"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ormAutofit fontScale="90000"/>
          </a:bodyPr>
          <a:lstStyle/>
          <a:p>
            <a:pPr eaLnBrk="1" hangingPunct="1">
              <a:defRPr/>
            </a:pPr>
            <a:r>
              <a:rPr lang="ru-RU" sz="3600" smtClean="0">
                <a:latin typeface="Book Antiqua" pitchFamily="18" charset="0"/>
              </a:rPr>
              <a:t>Основные направления профессиональной деятельности</a:t>
            </a:r>
          </a:p>
        </p:txBody>
      </p:sp>
      <p:sp>
        <p:nvSpPr>
          <p:cNvPr id="164867"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ru-RU" b="1" u="sng" smtClean="0">
                <a:solidFill>
                  <a:srgbClr val="FF00FF"/>
                </a:solidFill>
                <a:latin typeface="Book Antiqua" pitchFamily="18" charset="0"/>
              </a:rPr>
              <a:t>Совершенствование профессиональной компетентности логопеда</a:t>
            </a:r>
          </a:p>
          <a:p>
            <a:pPr eaLnBrk="1" hangingPunct="1">
              <a:lnSpc>
                <a:spcPct val="90000"/>
              </a:lnSpc>
              <a:buFont typeface="Wingdings" pitchFamily="2" charset="2"/>
              <a:buNone/>
              <a:defRPr/>
            </a:pPr>
            <a:r>
              <a:rPr lang="ru-RU" sz="2400" b="1" smtClean="0">
                <a:latin typeface="Book Antiqua" pitchFamily="18" charset="0"/>
              </a:rPr>
              <a:t>	Чтение и анализ электронных книг по логопедической тематике; периодики (электрон. версия журнала «Логопед»), систематическое чтение электронных рассылок и сайтов по логопедической тематике, составление личного каталога логопедических ресурсов Рунета, систематизация электронных ресурсов и методических разработок в  сайте «Логопедическая служба школы»</a:t>
            </a:r>
          </a:p>
          <a:p>
            <a:pPr eaLnBrk="1" hangingPunct="1">
              <a:lnSpc>
                <a:spcPct val="90000"/>
              </a:lnSpc>
              <a:defRPr/>
            </a:pPr>
            <a:endParaRPr lang="ru-RU" sz="240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fontScale="90000"/>
          </a:bodyPr>
          <a:lstStyle/>
          <a:p>
            <a:pPr eaLnBrk="1" hangingPunct="1">
              <a:defRPr/>
            </a:pPr>
            <a:r>
              <a:rPr lang="ru-RU" sz="2800" smtClean="0">
                <a:solidFill>
                  <a:srgbClr val="FF0066"/>
                </a:solidFill>
                <a:latin typeface="Book Antiqua" pitchFamily="18" charset="0"/>
              </a:rPr>
              <a:t>Использование информационных компьютерных технологий предлагает следующий список преимуществ</a:t>
            </a:r>
          </a:p>
        </p:txBody>
      </p:sp>
      <p:sp>
        <p:nvSpPr>
          <p:cNvPr id="165891" name="Rectangle 3"/>
          <p:cNvSpPr>
            <a:spLocks noGrp="1" noChangeArrowheads="1"/>
          </p:cNvSpPr>
          <p:nvPr>
            <p:ph type="body" idx="1"/>
          </p:nvPr>
        </p:nvSpPr>
        <p:spPr/>
        <p:txBody>
          <a:bodyPr>
            <a:normAutofit lnSpcReduction="10000"/>
          </a:bodyPr>
          <a:lstStyle/>
          <a:p>
            <a:pPr eaLnBrk="1" hangingPunct="1">
              <a:lnSpc>
                <a:spcPct val="80000"/>
              </a:lnSpc>
              <a:buClr>
                <a:schemeClr val="tx1"/>
              </a:buClr>
              <a:buFont typeface="Wingdings" pitchFamily="2" charset="2"/>
              <a:buChar char="Ø"/>
              <a:defRPr/>
            </a:pPr>
            <a:r>
              <a:rPr lang="ru-RU" sz="2400" b="1" smtClean="0">
                <a:solidFill>
                  <a:srgbClr val="009900"/>
                </a:solidFill>
                <a:latin typeface="Book Antiqua" pitchFamily="18" charset="0"/>
              </a:rPr>
              <a:t>Доступ к разнообразным источникам информации благодаря Интернет;</a:t>
            </a:r>
          </a:p>
          <a:p>
            <a:pPr eaLnBrk="1" hangingPunct="1">
              <a:lnSpc>
                <a:spcPct val="80000"/>
              </a:lnSpc>
              <a:buClr>
                <a:schemeClr val="tx1"/>
              </a:buClr>
              <a:buFont typeface="Wingdings" pitchFamily="2" charset="2"/>
              <a:buChar char="Ø"/>
              <a:defRPr/>
            </a:pPr>
            <a:r>
              <a:rPr lang="ru-RU" sz="2400" b="1" smtClean="0">
                <a:solidFill>
                  <a:srgbClr val="009900"/>
                </a:solidFill>
                <a:latin typeface="Book Antiqua" pitchFamily="18" charset="0"/>
              </a:rPr>
              <a:t>Возможность опосредованного консультирования и просвещения;</a:t>
            </a:r>
          </a:p>
          <a:p>
            <a:pPr eaLnBrk="1" hangingPunct="1">
              <a:lnSpc>
                <a:spcPct val="80000"/>
              </a:lnSpc>
              <a:buClr>
                <a:schemeClr val="tx1"/>
              </a:buClr>
              <a:buFont typeface="Wingdings" pitchFamily="2" charset="2"/>
              <a:buChar char="Ø"/>
              <a:defRPr/>
            </a:pPr>
            <a:r>
              <a:rPr lang="ru-RU" sz="2400" b="1" smtClean="0">
                <a:solidFill>
                  <a:srgbClr val="009900"/>
                </a:solidFill>
                <a:latin typeface="Book Antiqua" pitchFamily="18" charset="0"/>
              </a:rPr>
              <a:t>Точность и быстрота обработки диагностического материала;</a:t>
            </a:r>
          </a:p>
          <a:p>
            <a:pPr eaLnBrk="1" hangingPunct="1">
              <a:lnSpc>
                <a:spcPct val="80000"/>
              </a:lnSpc>
              <a:buClr>
                <a:schemeClr val="tx1"/>
              </a:buClr>
              <a:buFont typeface="Wingdings" pitchFamily="2" charset="2"/>
              <a:buChar char="Ø"/>
              <a:defRPr/>
            </a:pPr>
            <a:r>
              <a:rPr lang="ru-RU" sz="2400" b="1" smtClean="0">
                <a:solidFill>
                  <a:srgbClr val="009900"/>
                </a:solidFill>
                <a:latin typeface="Book Antiqua" pitchFamily="18" charset="0"/>
              </a:rPr>
              <a:t>Большой интерес учащихся к современным информационным технологиям ( а следовательно это можно использовать для повышения учебной мотивации);</a:t>
            </a:r>
          </a:p>
          <a:p>
            <a:pPr eaLnBrk="1" hangingPunct="1">
              <a:lnSpc>
                <a:spcPct val="80000"/>
              </a:lnSpc>
              <a:buClr>
                <a:schemeClr val="tx1"/>
              </a:buClr>
              <a:buFont typeface="Wingdings" pitchFamily="2" charset="2"/>
              <a:buChar char="Ø"/>
              <a:defRPr/>
            </a:pPr>
            <a:r>
              <a:rPr lang="ru-RU" sz="2400" b="1" smtClean="0">
                <a:solidFill>
                  <a:srgbClr val="009900"/>
                </a:solidFill>
                <a:latin typeface="Book Antiqua" pitchFamily="18" charset="0"/>
              </a:rPr>
              <a:t>Наличие компьютерных развивающих тренажеров;</a:t>
            </a:r>
          </a:p>
          <a:p>
            <a:pPr eaLnBrk="1" hangingPunct="1">
              <a:lnSpc>
                <a:spcPct val="80000"/>
              </a:lnSpc>
              <a:buClr>
                <a:schemeClr val="tx1"/>
              </a:buClr>
              <a:buFont typeface="Wingdings" pitchFamily="2" charset="2"/>
              <a:buChar char="Ø"/>
              <a:defRPr/>
            </a:pPr>
            <a:r>
              <a:rPr lang="ru-RU" sz="2400" b="1" smtClean="0">
                <a:solidFill>
                  <a:srgbClr val="009900"/>
                </a:solidFill>
                <a:latin typeface="Book Antiqua" pitchFamily="18" charset="0"/>
              </a:rPr>
              <a:t>Высокое качество и наглядность стимульного материала </a:t>
            </a:r>
          </a:p>
          <a:p>
            <a:pPr eaLnBrk="1" hangingPunct="1">
              <a:lnSpc>
                <a:spcPct val="80000"/>
              </a:lnSpc>
              <a:defRPr/>
            </a:pPr>
            <a:endParaRPr lang="ru-RU" sz="2400" b="1" smtClean="0">
              <a:solidFill>
                <a:srgbClr val="0099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ChangeArrowheads="1"/>
          </p:cNvSpPr>
          <p:nvPr/>
        </p:nvSpPr>
        <p:spPr bwMode="auto">
          <a:xfrm>
            <a:off x="899585" y="344091"/>
            <a:ext cx="7994649" cy="1921669"/>
          </a:xfrm>
          <a:prstGeom prst="rect">
            <a:avLst/>
          </a:prstGeom>
          <a:noFill/>
          <a:ln w="9525">
            <a:noFill/>
            <a:miter lim="800000"/>
            <a:headEnd/>
            <a:tailEnd/>
          </a:ln>
        </p:spPr>
        <p:txBody>
          <a:bodyPr anchor="ctr">
            <a:spAutoFit/>
          </a:bodyPr>
          <a:lstStyle/>
          <a:p>
            <a:r>
              <a:rPr lang="ru-RU" sz="4000" b="1">
                <a:solidFill>
                  <a:srgbClr val="FF6600"/>
                </a:solidFill>
                <a:latin typeface="Forte" pitchFamily="66" charset="0"/>
                <a:cs typeface="Times New Roman" pitchFamily="18" charset="0"/>
              </a:rPr>
              <a:t>Компьютер </a:t>
            </a:r>
            <a:r>
              <a:rPr lang="ru-RU" sz="4000" b="1">
                <a:solidFill>
                  <a:srgbClr val="FF6600"/>
                </a:solidFill>
                <a:latin typeface="Forte" pitchFamily="66" charset="0"/>
              </a:rPr>
              <a:t>помогает при нарушениях письменной речи</a:t>
            </a:r>
            <a:r>
              <a:rPr lang="ru-RU" sz="4000">
                <a:latin typeface="Forte" pitchFamily="66" charset="0"/>
                <a:cs typeface="Times New Roman" pitchFamily="18" charset="0"/>
              </a:rPr>
              <a:t> </a:t>
            </a:r>
          </a:p>
          <a:p>
            <a:pPr eaLnBrk="0" hangingPunct="0"/>
            <a:endParaRPr lang="ru-RU" sz="4000">
              <a:latin typeface="Forte" pitchFamily="66" charset="0"/>
            </a:endParaRPr>
          </a:p>
        </p:txBody>
      </p:sp>
      <p:pic>
        <p:nvPicPr>
          <p:cNvPr id="69635" name="Picture 4" descr="http://www.soling.su/nali_pb_photos/22230/8.jpg"/>
          <p:cNvPicPr>
            <a:picLocks noChangeAspect="1" noChangeArrowheads="1"/>
          </p:cNvPicPr>
          <p:nvPr/>
        </p:nvPicPr>
        <p:blipFill>
          <a:blip r:embed="rId2" r:link="rId3"/>
          <a:srcRect/>
          <a:stretch>
            <a:fillRect/>
          </a:stretch>
        </p:blipFill>
        <p:spPr bwMode="auto">
          <a:xfrm>
            <a:off x="1259418" y="2190750"/>
            <a:ext cx="6265333" cy="4406504"/>
          </a:xfrm>
          <a:prstGeom prst="rect">
            <a:avLst/>
          </a:prstGeom>
          <a:noFill/>
          <a:ln w="9525">
            <a:noFill/>
            <a:miter lim="800000"/>
            <a:headEnd/>
            <a:tailEnd/>
          </a:ln>
        </p:spPr>
      </p:pic>
      <p:sp>
        <p:nvSpPr>
          <p:cNvPr id="69636" name="Rectangle 6"/>
          <p:cNvSpPr>
            <a:spLocks noChangeArrowheads="1"/>
          </p:cNvSpPr>
          <p:nvPr/>
        </p:nvSpPr>
        <p:spPr bwMode="auto">
          <a:xfrm>
            <a:off x="3071284" y="4976813"/>
            <a:ext cx="227948" cy="276999"/>
          </a:xfrm>
          <a:prstGeom prst="rect">
            <a:avLst/>
          </a:prstGeom>
          <a:noFill/>
          <a:ln w="9525">
            <a:noFill/>
            <a:miter lim="800000"/>
            <a:headEnd/>
            <a:tailEnd/>
          </a:ln>
        </p:spPr>
        <p:txBody>
          <a:bodyPr wrap="none" anchor="ctr">
            <a:spAutoFit/>
          </a:bodyPr>
          <a:lstStyle/>
          <a:p>
            <a:r>
              <a:rPr lang="ru-RU" sz="1200">
                <a:latin typeface="Arial" charset="0"/>
                <a:cs typeface="Times New Roman" pitchFamily="18" charset="0"/>
              </a:rPr>
              <a:t> </a:t>
            </a:r>
            <a:endParaRPr lang="ru-RU">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ChangeArrowheads="1"/>
          </p:cNvSpPr>
          <p:nvPr/>
        </p:nvSpPr>
        <p:spPr bwMode="auto">
          <a:xfrm>
            <a:off x="467785" y="1088232"/>
            <a:ext cx="8426449" cy="5016758"/>
          </a:xfrm>
          <a:prstGeom prst="rect">
            <a:avLst/>
          </a:prstGeom>
          <a:noFill/>
          <a:ln w="9525">
            <a:noFill/>
            <a:miter lim="800000"/>
            <a:headEnd/>
            <a:tailEnd/>
          </a:ln>
        </p:spPr>
        <p:txBody>
          <a:bodyPr anchor="ctr">
            <a:spAutoFit/>
          </a:bodyPr>
          <a:lstStyle/>
          <a:p>
            <a:pPr algn="ctr"/>
            <a:r>
              <a:rPr lang="ru-RU" sz="4000"/>
              <a:t>Необходимость разнообразить речевую практику ребенка, у которого есть трудности в письменной речи, – одна из наиболее сложных и важных задач, стоящих перед учителем-логопедом. Помочь решить эту задачу может компьютер.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ChangeArrowheads="1"/>
          </p:cNvSpPr>
          <p:nvPr/>
        </p:nvSpPr>
        <p:spPr bwMode="auto">
          <a:xfrm>
            <a:off x="179918" y="71438"/>
            <a:ext cx="8714316" cy="6186309"/>
          </a:xfrm>
          <a:prstGeom prst="rect">
            <a:avLst/>
          </a:prstGeom>
          <a:noFill/>
          <a:ln w="9525">
            <a:noFill/>
            <a:miter lim="800000"/>
            <a:headEnd/>
            <a:tailEnd/>
          </a:ln>
        </p:spPr>
        <p:txBody>
          <a:bodyPr anchor="ctr">
            <a:spAutoFit/>
          </a:bodyPr>
          <a:lstStyle/>
          <a:p>
            <a:pPr algn="ctr"/>
            <a:r>
              <a:rPr lang="ru-RU" sz="3600"/>
              <a:t>Лабораторией компьютерных технологий Института коррекционной педагогики РАО разработаны специальные программы для учителей-дефектологов: «Видимая речь», «Мир за окном», «Кроссворды», «Играя, учимся LOGO» и другие. Однако и без этих дорогостоящих программ, рассчитанных на определенные модели компьютера и объем памяти, логопедические занятия можно вести с помощью «Word» – текстового редактора.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ChangeArrowheads="1"/>
          </p:cNvSpPr>
          <p:nvPr/>
        </p:nvSpPr>
        <p:spPr bwMode="auto">
          <a:xfrm>
            <a:off x="179918" y="641748"/>
            <a:ext cx="8640233" cy="5578078"/>
          </a:xfrm>
          <a:prstGeom prst="rect">
            <a:avLst/>
          </a:prstGeom>
          <a:noFill/>
          <a:ln w="9525">
            <a:noFill/>
            <a:miter lim="800000"/>
            <a:headEnd/>
            <a:tailEnd/>
          </a:ln>
        </p:spPr>
        <p:txBody>
          <a:bodyPr anchor="ctr">
            <a:spAutoFit/>
          </a:bodyPr>
          <a:lstStyle/>
          <a:p>
            <a:pPr algn="ctr"/>
            <a:r>
              <a:rPr lang="ru-RU" sz="4000"/>
              <a:t>Работа на компьютере нова для детей, разнообразна и привлекательна, поэтому вызывает положительный эмоциональный настрой, что является залогом успеха. Работа в текстовом редакторе напоминает работу на пишущей машинке: перед вами клавиатура, но вместо листа бумаги – экран монитора.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ChangeArrowheads="1"/>
          </p:cNvSpPr>
          <p:nvPr/>
        </p:nvSpPr>
        <p:spPr bwMode="auto">
          <a:xfrm>
            <a:off x="251884" y="461962"/>
            <a:ext cx="8712200" cy="6001643"/>
          </a:xfrm>
          <a:prstGeom prst="rect">
            <a:avLst/>
          </a:prstGeom>
          <a:noFill/>
          <a:ln w="9525">
            <a:noFill/>
            <a:miter lim="800000"/>
            <a:headEnd/>
            <a:tailEnd/>
          </a:ln>
        </p:spPr>
        <p:txBody>
          <a:bodyPr anchor="ctr">
            <a:spAutoFit/>
          </a:bodyPr>
          <a:lstStyle/>
          <a:p>
            <a:pPr algn="ctr"/>
            <a:r>
              <a:rPr lang="ru-RU" sz="3200"/>
              <a:t>Тот, кто учился печатать на пишущей машинке, знает, что этот процесс напоминает обучение грамоте в начальной школе – поиск нужной клавиши сначала затягивается во времени и сопровождается проговариванием вслух, артикулированием каждого звука. Таким образом, при работе с компьютером включается речеслуховой анализатор (происходит актуализация фонемы), речедвигательный анализатор (актуализация артикулемы), зрительный анализатор (актуализация печатной графемы).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title"/>
          </p:nvPr>
        </p:nvSpPr>
        <p:spPr>
          <a:xfrm>
            <a:off x="457200" y="277416"/>
            <a:ext cx="8229600" cy="1927622"/>
          </a:xfrm>
        </p:spPr>
        <p:txBody>
          <a:bodyPr>
            <a:normAutofit fontScale="90000"/>
          </a:bodyPr>
          <a:lstStyle/>
          <a:p>
            <a:pPr eaLnBrk="1" hangingPunct="1">
              <a:defRPr/>
            </a:pPr>
            <a:r>
              <a:rPr lang="ru-RU" sz="3600" i="1" smtClean="0"/>
              <a:t>"Учитель - человек, который может делать трудные вещи легкими."</a:t>
            </a:r>
            <a:r>
              <a:rPr lang="ru-RU" sz="3600" smtClean="0"/>
              <a:t/>
            </a:r>
            <a:br>
              <a:rPr lang="ru-RU" sz="3600" smtClean="0"/>
            </a:br>
            <a:r>
              <a:rPr lang="ru-RU" sz="3600" smtClean="0"/>
              <a:t>Р. Эмерсон</a:t>
            </a:r>
            <a:br>
              <a:rPr lang="ru-RU" sz="3600" smtClean="0"/>
            </a:br>
            <a:endParaRPr lang="ru-RU" sz="3600" smtClean="0"/>
          </a:p>
        </p:txBody>
      </p:sp>
      <p:pic>
        <p:nvPicPr>
          <p:cNvPr id="56323" name="Picture 8" descr="psih"/>
          <p:cNvPicPr>
            <a:picLocks noChangeAspect="1" noChangeArrowheads="1"/>
          </p:cNvPicPr>
          <p:nvPr>
            <p:ph idx="1"/>
          </p:nvPr>
        </p:nvPicPr>
        <p:blipFill>
          <a:blip r:embed="rId2"/>
          <a:srcRect/>
          <a:stretch>
            <a:fillRect/>
          </a:stretch>
        </p:blipFill>
        <p:spPr>
          <a:xfrm>
            <a:off x="1475318" y="2060973"/>
            <a:ext cx="6193367" cy="4463653"/>
          </a:xfr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p:cNvSpPr>
            <a:spLocks noChangeArrowheads="1"/>
          </p:cNvSpPr>
          <p:nvPr/>
        </p:nvSpPr>
        <p:spPr bwMode="auto">
          <a:xfrm>
            <a:off x="251884" y="857251"/>
            <a:ext cx="8712200" cy="5147072"/>
          </a:xfrm>
          <a:prstGeom prst="rect">
            <a:avLst/>
          </a:prstGeom>
          <a:noFill/>
          <a:ln w="9525">
            <a:noFill/>
            <a:miter lim="800000"/>
            <a:headEnd/>
            <a:tailEnd/>
          </a:ln>
        </p:spPr>
        <p:txBody>
          <a:bodyPr anchor="ctr">
            <a:spAutoFit/>
          </a:bodyPr>
          <a:lstStyle/>
          <a:p>
            <a:r>
              <a:rPr lang="ru-RU" sz="4000"/>
              <a:t>Двигательный анализатор включается на уровне движения пальцев по клавишам, что способствует развитию мелкой моторики руки ребенка. По мере впечатывания букв, слогов, слов, фраз ребенок имеет возможность проследить строку слева направо, что важно для дисграфика.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ChangeArrowheads="1"/>
          </p:cNvSpPr>
          <p:nvPr/>
        </p:nvSpPr>
        <p:spPr bwMode="auto">
          <a:xfrm>
            <a:off x="251884" y="486966"/>
            <a:ext cx="8642349" cy="5632311"/>
          </a:xfrm>
          <a:prstGeom prst="rect">
            <a:avLst/>
          </a:prstGeom>
          <a:noFill/>
          <a:ln w="9525">
            <a:noFill/>
            <a:miter lim="800000"/>
            <a:headEnd/>
            <a:tailEnd/>
          </a:ln>
        </p:spPr>
        <p:txBody>
          <a:bodyPr anchor="ctr">
            <a:spAutoFit/>
          </a:bodyPr>
          <a:lstStyle/>
          <a:p>
            <a:pPr algn="ctr"/>
            <a:r>
              <a:rPr lang="ru-RU" sz="3600"/>
              <a:t>Программа «Word», в отличие от пишущей машинки, позволяет сохранить в памяти компьютера задание в первоначальном (неизменном) виде, что дает возможность последовательно проработать его со многими детьми. При этом в любой момент мы можем усовершенствовать задание, внести в него коррективы в соответствии с индивидуальными трудностями конкретного ученика.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ChangeArrowheads="1"/>
          </p:cNvSpPr>
          <p:nvPr/>
        </p:nvSpPr>
        <p:spPr bwMode="auto">
          <a:xfrm>
            <a:off x="251884" y="164307"/>
            <a:ext cx="8642349" cy="6124754"/>
          </a:xfrm>
          <a:prstGeom prst="rect">
            <a:avLst/>
          </a:prstGeom>
          <a:noFill/>
          <a:ln w="9525">
            <a:noFill/>
            <a:miter lim="800000"/>
            <a:headEnd/>
            <a:tailEnd/>
          </a:ln>
        </p:spPr>
        <p:txBody>
          <a:bodyPr anchor="ctr">
            <a:spAutoFit/>
          </a:bodyPr>
          <a:lstStyle/>
          <a:p>
            <a:pPr algn="ctr"/>
            <a:r>
              <a:rPr lang="ru-RU" sz="2800"/>
              <a:t>Удобство и эффективность работы в текстовом редакторе очевидны, когда возникает необходимость исправить опечатку, удалить или переместить слово, предложение, заменить часть задания.  </a:t>
            </a:r>
          </a:p>
          <a:p>
            <a:pPr algn="ctr"/>
            <a:r>
              <a:rPr lang="ru-RU" sz="2800"/>
              <a:t>Мы знаем, как важно для любого ребенка увидеть конечный результат выполненной им самостоятельно или с помощью взрослого работы. Учитывая это, набранный ребенком текст может быть отпечатан с помощью принтера произвольно заданным шрифтом определенного размера. Ребенок видит свою работу чистой, аккуратной, без ошибок. Лист с выполненным заданием является предметом его законной гордости – он сделал его сам, может показать товарищам и родителям, получить их одобрительные отзывы.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WordArt 2"/>
          <p:cNvSpPr>
            <a:spLocks noChangeArrowheads="1" noChangeShapeType="1" noTextEdit="1"/>
          </p:cNvSpPr>
          <p:nvPr/>
        </p:nvSpPr>
        <p:spPr bwMode="auto">
          <a:xfrm>
            <a:off x="467785" y="333375"/>
            <a:ext cx="7632700" cy="6119813"/>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Информационные</a:t>
            </a:r>
          </a:p>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компьютерные</a:t>
            </a:r>
          </a:p>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технологии</a:t>
            </a:r>
          </a:p>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в практике</a:t>
            </a:r>
          </a:p>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логопеда</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defRPr/>
            </a:pPr>
            <a:r>
              <a:rPr lang="en-US" sz="4800" b="0" smtClean="0">
                <a:solidFill>
                  <a:srgbClr val="FF0066"/>
                </a:solidFill>
                <a:latin typeface="Book Antiqua" pitchFamily="18" charset="0"/>
              </a:rPr>
              <a:t>XXI</a:t>
            </a:r>
            <a:r>
              <a:rPr lang="ru-RU" sz="4800" b="0" smtClean="0">
                <a:solidFill>
                  <a:srgbClr val="FF0066"/>
                </a:solidFill>
                <a:latin typeface="Book Antiqua" pitchFamily="18" charset="0"/>
              </a:rPr>
              <a:t> век -  век информации.</a:t>
            </a:r>
          </a:p>
        </p:txBody>
      </p:sp>
      <p:sp>
        <p:nvSpPr>
          <p:cNvPr id="155651"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ru-RU" sz="4000" b="1" smtClean="0">
                <a:solidFill>
                  <a:srgbClr val="0033CC"/>
                </a:solidFill>
                <a:latin typeface="Book Antiqua" pitchFamily="18" charset="0"/>
              </a:rPr>
              <a:t>Современные информационные технологии внедряются в различные сферы жизни. Компьютерные технологии становятся неотъемлемой частью современной культуры, в том числе и в сфере образования</a:t>
            </a:r>
            <a:r>
              <a:rPr lang="ru-RU" smtClean="0">
                <a:solidFill>
                  <a:srgbClr val="0033CC"/>
                </a:solidFill>
                <a:latin typeface="Book Antiqua" pitchFamily="18" charset="0"/>
              </a:rPr>
              <a:t>. </a:t>
            </a:r>
          </a:p>
          <a:p>
            <a:pPr eaLnBrk="1" hangingPunct="1">
              <a:lnSpc>
                <a:spcPct val="90000"/>
              </a:lnSpc>
              <a:defRPr/>
            </a:pPr>
            <a:endParaRPr lang="ru-RU" smtClean="0">
              <a:solidFill>
                <a:srgbClr val="0033CC"/>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body" idx="4294967295"/>
          </p:nvPr>
        </p:nvSpPr>
        <p:spPr>
          <a:xfrm>
            <a:off x="0" y="0"/>
            <a:ext cx="9144000" cy="7191375"/>
          </a:xfrm>
        </p:spPr>
        <p:txBody>
          <a:bodyPr/>
          <a:lstStyle/>
          <a:p>
            <a:pPr algn="ctr" eaLnBrk="1" hangingPunct="1">
              <a:lnSpc>
                <a:spcPct val="90000"/>
              </a:lnSpc>
              <a:buFont typeface="Wingdings" pitchFamily="2" charset="2"/>
              <a:buNone/>
              <a:defRPr/>
            </a:pPr>
            <a:endParaRPr lang="ru-RU" sz="3600" b="1" smtClean="0">
              <a:solidFill>
                <a:srgbClr val="FF0066"/>
              </a:solidFill>
              <a:latin typeface="Book Antiqua" pitchFamily="18" charset="0"/>
            </a:endParaRPr>
          </a:p>
          <a:p>
            <a:pPr algn="ctr" eaLnBrk="1" hangingPunct="1">
              <a:lnSpc>
                <a:spcPct val="90000"/>
              </a:lnSpc>
              <a:buFont typeface="Wingdings" pitchFamily="2" charset="2"/>
              <a:buNone/>
              <a:defRPr/>
            </a:pPr>
            <a:r>
              <a:rPr lang="ru-RU" sz="3600" b="1" smtClean="0">
                <a:solidFill>
                  <a:srgbClr val="FF0066"/>
                </a:solidFill>
                <a:latin typeface="Book Antiqua" pitchFamily="18" charset="0"/>
              </a:rPr>
              <a:t>Внедрение современных компьютерных технологий в школьную логопедическую практику позволяет сделать работу логопеда более продуктивной и эффективной.  Использование ИКТ органично дополняет традиционные формы работы школьного  логопеда, расширяя возможности организации взаимодействия логопеда с другими участниками образовательного процесса. </a:t>
            </a:r>
          </a:p>
          <a:p>
            <a:pPr algn="ctr" eaLnBrk="1" hangingPunct="1">
              <a:lnSpc>
                <a:spcPct val="90000"/>
              </a:lnSpc>
              <a:defRPr/>
            </a:pPr>
            <a:endParaRPr lang="ru-RU" sz="3600" b="1" smtClean="0">
              <a:solidFill>
                <a:srgbClr val="FF0066"/>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275035"/>
            <a:ext cx="8290984" cy="1785938"/>
          </a:xfrm>
        </p:spPr>
        <p:txBody>
          <a:bodyPr>
            <a:normAutofit fontScale="90000"/>
          </a:bodyPr>
          <a:lstStyle/>
          <a:p>
            <a:pPr eaLnBrk="1" hangingPunct="1">
              <a:defRPr/>
            </a:pPr>
            <a:r>
              <a:rPr lang="ru-RU" sz="4000" smtClean="0">
                <a:solidFill>
                  <a:srgbClr val="0033CC"/>
                </a:solidFill>
                <a:latin typeface="Book Antiqua" pitchFamily="18" charset="0"/>
              </a:rPr>
              <a:t>Использование ИКТ в работе с   различными субъектами образовательного процесса</a:t>
            </a:r>
          </a:p>
        </p:txBody>
      </p:sp>
      <p:sp>
        <p:nvSpPr>
          <p:cNvPr id="157699" name="Rectangle 3"/>
          <p:cNvSpPr>
            <a:spLocks noGrp="1" noChangeArrowheads="1"/>
          </p:cNvSpPr>
          <p:nvPr>
            <p:ph type="body" idx="1"/>
          </p:nvPr>
        </p:nvSpPr>
        <p:spPr>
          <a:xfrm>
            <a:off x="0" y="2133600"/>
            <a:ext cx="9144000" cy="4724400"/>
          </a:xfrm>
        </p:spPr>
        <p:txBody>
          <a:bodyPr/>
          <a:lstStyle/>
          <a:p>
            <a:pPr eaLnBrk="1" hangingPunct="1">
              <a:lnSpc>
                <a:spcPct val="90000"/>
              </a:lnSpc>
              <a:buFont typeface="Wingdings" pitchFamily="2" charset="2"/>
              <a:buNone/>
              <a:defRPr/>
            </a:pPr>
            <a:r>
              <a:rPr lang="ru-RU" sz="2800" smtClean="0">
                <a:solidFill>
                  <a:srgbClr val="CC00CC"/>
                </a:solidFill>
                <a:latin typeface="Book Antiqua" pitchFamily="18" charset="0"/>
              </a:rPr>
              <a:t>1) </a:t>
            </a:r>
            <a:r>
              <a:rPr lang="ru-RU" smtClean="0">
                <a:solidFill>
                  <a:srgbClr val="CC00CC"/>
                </a:solidFill>
                <a:latin typeface="Book Antiqua" pitchFamily="18" charset="0"/>
              </a:rPr>
              <a:t>с учащимися</a:t>
            </a:r>
            <a:r>
              <a:rPr lang="ru-RU" sz="2800" smtClean="0">
                <a:solidFill>
                  <a:srgbClr val="990000"/>
                </a:solidFill>
                <a:latin typeface="Book Antiqua" pitchFamily="18" charset="0"/>
              </a:rPr>
              <a:t> (логодиагностика, развивающая и коррекционно - логопедическая работа, логопедическое просвещение) - ≈60% от общего использования ИКТ в работе;</a:t>
            </a:r>
          </a:p>
          <a:p>
            <a:pPr eaLnBrk="1" hangingPunct="1">
              <a:lnSpc>
                <a:spcPct val="90000"/>
              </a:lnSpc>
              <a:buFont typeface="Wingdings" pitchFamily="2" charset="2"/>
              <a:buNone/>
              <a:defRPr/>
            </a:pPr>
            <a:r>
              <a:rPr lang="ru-RU" sz="2800" smtClean="0">
                <a:solidFill>
                  <a:srgbClr val="990000"/>
                </a:solidFill>
                <a:latin typeface="Book Antiqua" pitchFamily="18" charset="0"/>
              </a:rPr>
              <a:t>2) </a:t>
            </a:r>
            <a:r>
              <a:rPr lang="ru-RU" smtClean="0">
                <a:solidFill>
                  <a:srgbClr val="CC00CC"/>
                </a:solidFill>
                <a:latin typeface="Book Antiqua" pitchFamily="18" charset="0"/>
              </a:rPr>
              <a:t>с педагогами</a:t>
            </a:r>
            <a:r>
              <a:rPr lang="ru-RU" sz="2800" smtClean="0">
                <a:solidFill>
                  <a:srgbClr val="990000"/>
                </a:solidFill>
                <a:latin typeface="Book Antiqua" pitchFamily="18" charset="0"/>
              </a:rPr>
              <a:t> (сопровождение профессионального развития педагога, логопедическое просвещение и консультирование) ≈ 20%;</a:t>
            </a:r>
          </a:p>
          <a:p>
            <a:pPr eaLnBrk="1" hangingPunct="1">
              <a:lnSpc>
                <a:spcPct val="90000"/>
              </a:lnSpc>
              <a:buFont typeface="Wingdings" pitchFamily="2" charset="2"/>
              <a:buNone/>
              <a:defRPr/>
            </a:pPr>
            <a:r>
              <a:rPr lang="ru-RU" sz="2800" smtClean="0">
                <a:solidFill>
                  <a:srgbClr val="990000"/>
                </a:solidFill>
                <a:latin typeface="Book Antiqua" pitchFamily="18" charset="0"/>
              </a:rPr>
              <a:t>3) </a:t>
            </a:r>
            <a:r>
              <a:rPr lang="ru-RU" smtClean="0">
                <a:solidFill>
                  <a:srgbClr val="CC00CC"/>
                </a:solidFill>
                <a:latin typeface="Book Antiqua" pitchFamily="18" charset="0"/>
              </a:rPr>
              <a:t>с родителями</a:t>
            </a:r>
            <a:r>
              <a:rPr lang="ru-RU" sz="2800" smtClean="0">
                <a:solidFill>
                  <a:srgbClr val="990000"/>
                </a:solidFill>
                <a:latin typeface="Book Antiqua" pitchFamily="18" charset="0"/>
              </a:rPr>
              <a:t> (логопедическое просвещение, групповое консультирование) ≈20%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1" y="0"/>
            <a:ext cx="8820151" cy="1915716"/>
          </a:xfrm>
        </p:spPr>
        <p:txBody>
          <a:bodyPr/>
          <a:lstStyle/>
          <a:p>
            <a:pPr eaLnBrk="1" hangingPunct="1">
              <a:defRPr/>
            </a:pPr>
            <a:r>
              <a:rPr lang="ru-RU" sz="3600" smtClean="0">
                <a:solidFill>
                  <a:srgbClr val="990000"/>
                </a:solidFill>
                <a:latin typeface="Book Antiqua" pitchFamily="18" charset="0"/>
              </a:rPr>
              <a:t>Преимущество использования информационных компьютерных технологий в работе логопеда</a:t>
            </a:r>
          </a:p>
        </p:txBody>
      </p:sp>
      <p:sp>
        <p:nvSpPr>
          <p:cNvPr id="158723" name="Rectangle 3"/>
          <p:cNvSpPr>
            <a:spLocks noGrp="1" noChangeArrowheads="1"/>
          </p:cNvSpPr>
          <p:nvPr>
            <p:ph type="body" idx="1"/>
          </p:nvPr>
        </p:nvSpPr>
        <p:spPr>
          <a:xfrm>
            <a:off x="0" y="1844278"/>
            <a:ext cx="9144000" cy="5013722"/>
          </a:xfrm>
        </p:spPr>
        <p:txBody>
          <a:bodyPr/>
          <a:lstStyle/>
          <a:p>
            <a:pPr eaLnBrk="1" hangingPunct="1">
              <a:lnSpc>
                <a:spcPct val="90000"/>
              </a:lnSpc>
              <a:defRPr/>
            </a:pPr>
            <a:r>
              <a:rPr lang="ru-RU" b="1" smtClean="0">
                <a:solidFill>
                  <a:srgbClr val="0033CC"/>
                </a:solidFill>
                <a:latin typeface="Book Antiqua" pitchFamily="18" charset="0"/>
              </a:rPr>
              <a:t>огромный интерес детей и подростков заниматься всем, что связано с компьютерами; </a:t>
            </a:r>
          </a:p>
          <a:p>
            <a:pPr eaLnBrk="1" hangingPunct="1">
              <a:lnSpc>
                <a:spcPct val="90000"/>
              </a:lnSpc>
              <a:defRPr/>
            </a:pPr>
            <a:r>
              <a:rPr lang="ru-RU" b="1" smtClean="0">
                <a:solidFill>
                  <a:srgbClr val="0033CC"/>
                </a:solidFill>
                <a:latin typeface="Book Antiqua" pitchFamily="18" charset="0"/>
              </a:rPr>
              <a:t>широкие мультимедийные возможности;</a:t>
            </a:r>
          </a:p>
          <a:p>
            <a:pPr eaLnBrk="1" hangingPunct="1">
              <a:lnSpc>
                <a:spcPct val="90000"/>
              </a:lnSpc>
              <a:defRPr/>
            </a:pPr>
            <a:r>
              <a:rPr lang="ru-RU" b="1" smtClean="0">
                <a:solidFill>
                  <a:srgbClr val="0033CC"/>
                </a:solidFill>
                <a:latin typeface="Book Antiqua" pitchFamily="18" charset="0"/>
              </a:rPr>
              <a:t>возможность учитывать индивидуальные особенности и возможности каждого ребенка; </a:t>
            </a:r>
          </a:p>
          <a:p>
            <a:pPr eaLnBrk="1" hangingPunct="1">
              <a:lnSpc>
                <a:spcPct val="90000"/>
              </a:lnSpc>
              <a:defRPr/>
            </a:pPr>
            <a:r>
              <a:rPr lang="ru-RU" b="1" smtClean="0">
                <a:solidFill>
                  <a:srgbClr val="0033CC"/>
                </a:solidFill>
                <a:latin typeface="Book Antiqua" pitchFamily="18" charset="0"/>
              </a:rPr>
              <a:t>интерактивность компьютерных программ;</a:t>
            </a:r>
          </a:p>
          <a:p>
            <a:pPr eaLnBrk="1" hangingPunct="1">
              <a:lnSpc>
                <a:spcPct val="90000"/>
              </a:lnSpc>
              <a:defRPr/>
            </a:pPr>
            <a:r>
              <a:rPr lang="ru-RU" b="1" smtClean="0">
                <a:solidFill>
                  <a:srgbClr val="0033CC"/>
                </a:solidFill>
                <a:latin typeface="Book Antiqua" pitchFamily="18" charset="0"/>
              </a:rPr>
              <a:t>экономия временных ресурсов.</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ru-RU" sz="3200" smtClean="0">
                <a:solidFill>
                  <a:srgbClr val="990000"/>
                </a:solidFill>
                <a:latin typeface="Book Antiqua" pitchFamily="18" charset="0"/>
              </a:rPr>
              <a:t>Компьютерные ресурсы, используемые в работе школьного логопеда</a:t>
            </a:r>
          </a:p>
        </p:txBody>
      </p:sp>
      <p:sp>
        <p:nvSpPr>
          <p:cNvPr id="159747" name="Rectangle 3"/>
          <p:cNvSpPr>
            <a:spLocks noGrp="1" noChangeArrowheads="1"/>
          </p:cNvSpPr>
          <p:nvPr>
            <p:ph type="body" sz="half" idx="1"/>
          </p:nvPr>
        </p:nvSpPr>
        <p:spPr>
          <a:xfrm>
            <a:off x="457200" y="2132410"/>
            <a:ext cx="4040717" cy="3998119"/>
          </a:xfrm>
        </p:spPr>
        <p:txBody>
          <a:bodyPr/>
          <a:lstStyle/>
          <a:p>
            <a:pPr eaLnBrk="1" hangingPunct="1">
              <a:lnSpc>
                <a:spcPct val="80000"/>
              </a:lnSpc>
              <a:buFont typeface="Wingdings" pitchFamily="2" charset="2"/>
              <a:buNone/>
              <a:defRPr/>
            </a:pPr>
            <a:r>
              <a:rPr lang="ru-RU" sz="2400" b="1" smtClean="0">
                <a:solidFill>
                  <a:srgbClr val="FF0066"/>
                </a:solidFill>
              </a:rPr>
              <a:t>готовый продукт:</a:t>
            </a:r>
            <a:endParaRPr lang="ru-RU" sz="2400" smtClean="0">
              <a:solidFill>
                <a:srgbClr val="FF0066"/>
              </a:solidFill>
            </a:endParaRPr>
          </a:p>
          <a:p>
            <a:pPr eaLnBrk="1" hangingPunct="1">
              <a:lnSpc>
                <a:spcPct val="80000"/>
              </a:lnSpc>
              <a:defRPr/>
            </a:pPr>
            <a:r>
              <a:rPr lang="ru-RU" sz="2000" b="1" smtClean="0">
                <a:solidFill>
                  <a:srgbClr val="009900"/>
                </a:solidFill>
              </a:rPr>
              <a:t>Компьютерные логопедические тренажеры;</a:t>
            </a:r>
          </a:p>
          <a:p>
            <a:pPr eaLnBrk="1" hangingPunct="1">
              <a:lnSpc>
                <a:spcPct val="80000"/>
              </a:lnSpc>
              <a:defRPr/>
            </a:pPr>
            <a:r>
              <a:rPr lang="ru-RU" sz="2000" b="1" smtClean="0">
                <a:solidFill>
                  <a:srgbClr val="009900"/>
                </a:solidFill>
              </a:rPr>
              <a:t>батареи компьютерных тестов;</a:t>
            </a:r>
          </a:p>
          <a:p>
            <a:pPr eaLnBrk="1" hangingPunct="1">
              <a:lnSpc>
                <a:spcPct val="80000"/>
              </a:lnSpc>
              <a:defRPr/>
            </a:pPr>
            <a:r>
              <a:rPr lang="ru-RU" sz="2000" b="1" smtClean="0">
                <a:solidFill>
                  <a:srgbClr val="009900"/>
                </a:solidFill>
              </a:rPr>
              <a:t>приключенческие квесты и обучающие игры;</a:t>
            </a:r>
          </a:p>
          <a:p>
            <a:pPr eaLnBrk="1" hangingPunct="1">
              <a:lnSpc>
                <a:spcPct val="80000"/>
              </a:lnSpc>
              <a:defRPr/>
            </a:pPr>
            <a:r>
              <a:rPr lang="ru-RU" sz="2000" b="1" smtClean="0">
                <a:solidFill>
                  <a:srgbClr val="009900"/>
                </a:solidFill>
              </a:rPr>
              <a:t>книги, учебники и энциклопедии;</a:t>
            </a:r>
          </a:p>
          <a:p>
            <a:pPr eaLnBrk="1" hangingPunct="1">
              <a:lnSpc>
                <a:spcPct val="80000"/>
              </a:lnSpc>
              <a:defRPr/>
            </a:pPr>
            <a:r>
              <a:rPr lang="ru-RU" sz="2000" b="1" smtClean="0">
                <a:solidFill>
                  <a:srgbClr val="009900"/>
                </a:solidFill>
              </a:rPr>
              <a:t>электронные рассылки;</a:t>
            </a:r>
          </a:p>
          <a:p>
            <a:pPr eaLnBrk="1" hangingPunct="1">
              <a:lnSpc>
                <a:spcPct val="80000"/>
              </a:lnSpc>
              <a:defRPr/>
            </a:pPr>
            <a:r>
              <a:rPr lang="ru-RU" sz="2000" b="1" smtClean="0">
                <a:solidFill>
                  <a:srgbClr val="009900"/>
                </a:solidFill>
              </a:rPr>
              <a:t>логопедические ресурсы Рунета</a:t>
            </a:r>
          </a:p>
          <a:p>
            <a:pPr eaLnBrk="1" hangingPunct="1">
              <a:lnSpc>
                <a:spcPct val="80000"/>
              </a:lnSpc>
              <a:defRPr/>
            </a:pPr>
            <a:endParaRPr lang="ru-RU" sz="2000" b="1" smtClean="0">
              <a:solidFill>
                <a:srgbClr val="009900"/>
              </a:solidFill>
            </a:endParaRPr>
          </a:p>
        </p:txBody>
      </p:sp>
      <p:sp>
        <p:nvSpPr>
          <p:cNvPr id="159748" name="Rectangle 4"/>
          <p:cNvSpPr>
            <a:spLocks noGrp="1" noChangeArrowheads="1"/>
          </p:cNvSpPr>
          <p:nvPr>
            <p:ph type="body" sz="half" idx="2"/>
          </p:nvPr>
        </p:nvSpPr>
        <p:spPr>
          <a:xfrm>
            <a:off x="4646085" y="2063354"/>
            <a:ext cx="4040716" cy="4067175"/>
          </a:xfrm>
        </p:spPr>
        <p:txBody>
          <a:bodyPr/>
          <a:lstStyle/>
          <a:p>
            <a:pPr eaLnBrk="1" hangingPunct="1">
              <a:lnSpc>
                <a:spcPct val="80000"/>
              </a:lnSpc>
              <a:defRPr/>
            </a:pPr>
            <a:r>
              <a:rPr lang="ru-RU" sz="2000" b="1" smtClean="0">
                <a:solidFill>
                  <a:srgbClr val="FF0066"/>
                </a:solidFill>
              </a:rPr>
              <a:t>самостоятельно-разработанный инструментарий:</a:t>
            </a:r>
            <a:endParaRPr lang="ru-RU" sz="2000" smtClean="0">
              <a:solidFill>
                <a:srgbClr val="FF0066"/>
              </a:solidFill>
            </a:endParaRPr>
          </a:p>
          <a:p>
            <a:pPr eaLnBrk="1" hangingPunct="1">
              <a:lnSpc>
                <a:spcPct val="80000"/>
              </a:lnSpc>
              <a:defRPr/>
            </a:pPr>
            <a:r>
              <a:rPr lang="ru-RU" sz="2000" b="1" smtClean="0">
                <a:solidFill>
                  <a:srgbClr val="009900"/>
                </a:solidFill>
              </a:rPr>
              <a:t>игры и программы-презентации,</a:t>
            </a:r>
          </a:p>
          <a:p>
            <a:pPr eaLnBrk="1" hangingPunct="1">
              <a:lnSpc>
                <a:spcPct val="80000"/>
              </a:lnSpc>
              <a:defRPr/>
            </a:pPr>
            <a:r>
              <a:rPr lang="ru-RU" sz="2000" b="1" smtClean="0">
                <a:solidFill>
                  <a:srgbClr val="009900"/>
                </a:solidFill>
              </a:rPr>
              <a:t>   составленные с помощью </a:t>
            </a:r>
          </a:p>
          <a:p>
            <a:pPr eaLnBrk="1" hangingPunct="1">
              <a:lnSpc>
                <a:spcPct val="80000"/>
              </a:lnSpc>
              <a:defRPr/>
            </a:pPr>
            <a:r>
              <a:rPr lang="ru-RU" sz="2000" b="1" smtClean="0">
                <a:solidFill>
                  <a:srgbClr val="009900"/>
                </a:solidFill>
              </a:rPr>
              <a:t>   программы </a:t>
            </a:r>
            <a:r>
              <a:rPr lang="en-US" sz="2000" b="1" smtClean="0">
                <a:solidFill>
                  <a:srgbClr val="009900"/>
                </a:solidFill>
              </a:rPr>
              <a:t>Microsoft Power</a:t>
            </a:r>
            <a:endParaRPr lang="ru-RU" sz="2000" b="1" smtClean="0">
              <a:solidFill>
                <a:srgbClr val="009900"/>
              </a:solidFill>
            </a:endParaRPr>
          </a:p>
          <a:p>
            <a:pPr eaLnBrk="1" hangingPunct="1">
              <a:lnSpc>
                <a:spcPct val="80000"/>
              </a:lnSpc>
              <a:defRPr/>
            </a:pPr>
            <a:r>
              <a:rPr lang="en-US" sz="2000" b="1" smtClean="0">
                <a:solidFill>
                  <a:srgbClr val="009900"/>
                </a:solidFill>
              </a:rPr>
              <a:t> </a:t>
            </a:r>
            <a:r>
              <a:rPr lang="ru-RU" sz="2000" b="1" smtClean="0">
                <a:solidFill>
                  <a:srgbClr val="009900"/>
                </a:solidFill>
              </a:rPr>
              <a:t>   </a:t>
            </a:r>
            <a:r>
              <a:rPr lang="en-US" sz="2000" b="1" smtClean="0">
                <a:solidFill>
                  <a:srgbClr val="009900"/>
                </a:solidFill>
              </a:rPr>
              <a:t>Point</a:t>
            </a:r>
            <a:r>
              <a:rPr lang="ru-RU" sz="2000" b="1" smtClean="0">
                <a:solidFill>
                  <a:srgbClr val="009900"/>
                </a:solidFill>
              </a:rPr>
              <a:t>;</a:t>
            </a:r>
          </a:p>
          <a:p>
            <a:pPr eaLnBrk="1" hangingPunct="1">
              <a:lnSpc>
                <a:spcPct val="80000"/>
              </a:lnSpc>
              <a:defRPr/>
            </a:pPr>
            <a:r>
              <a:rPr lang="ru-RU" sz="2000" b="1" smtClean="0">
                <a:solidFill>
                  <a:srgbClr val="009900"/>
                </a:solidFill>
              </a:rPr>
              <a:t>веб-страницы и веб-сайт («Логопедия для учителя»); подборки компьютерных тестов,                                                                              набранных в креаторе тестов;</a:t>
            </a:r>
          </a:p>
          <a:p>
            <a:pPr eaLnBrk="1" hangingPunct="1">
              <a:lnSpc>
                <a:spcPct val="80000"/>
              </a:lnSpc>
              <a:defRPr/>
            </a:pPr>
            <a:r>
              <a:rPr lang="ru-RU" sz="2000" b="1" smtClean="0">
                <a:solidFill>
                  <a:srgbClr val="009900"/>
                </a:solidFill>
              </a:rPr>
              <a:t> цифровые видеоролики и др.                                                                  </a:t>
            </a:r>
          </a:p>
          <a:p>
            <a:pPr eaLnBrk="1" hangingPunct="1">
              <a:lnSpc>
                <a:spcPct val="80000"/>
              </a:lnSpc>
              <a:defRPr/>
            </a:pPr>
            <a:endParaRPr lang="ru-RU" sz="2000" b="1" smtClean="0">
              <a:solidFill>
                <a:srgbClr val="009900"/>
              </a:solidFill>
            </a:endParaRPr>
          </a:p>
        </p:txBody>
      </p:sp>
      <p:sp>
        <p:nvSpPr>
          <p:cNvPr id="62469" name="AutoShape 5"/>
          <p:cNvSpPr>
            <a:spLocks noChangeArrowheads="1"/>
          </p:cNvSpPr>
          <p:nvPr/>
        </p:nvSpPr>
        <p:spPr bwMode="auto">
          <a:xfrm rot="6940594">
            <a:off x="2730235" y="1275954"/>
            <a:ext cx="576263" cy="431800"/>
          </a:xfrm>
          <a:prstGeom prst="rightArrow">
            <a:avLst>
              <a:gd name="adj1" fmla="val 0"/>
              <a:gd name="adj2" fmla="val 95671"/>
            </a:avLst>
          </a:prstGeom>
          <a:solidFill>
            <a:schemeClr val="accent1"/>
          </a:solidFill>
          <a:ln w="9525">
            <a:solidFill>
              <a:schemeClr val="tx1"/>
            </a:solidFill>
            <a:miter lim="800000"/>
            <a:headEnd/>
            <a:tailEnd/>
          </a:ln>
        </p:spPr>
        <p:txBody>
          <a:bodyPr wrap="none" anchor="ctr"/>
          <a:lstStyle/>
          <a:p>
            <a:endParaRPr lang="ru-RU"/>
          </a:p>
        </p:txBody>
      </p:sp>
      <p:sp>
        <p:nvSpPr>
          <p:cNvPr id="62470" name="AutoShape 6"/>
          <p:cNvSpPr>
            <a:spLocks noChangeArrowheads="1"/>
          </p:cNvSpPr>
          <p:nvPr/>
        </p:nvSpPr>
        <p:spPr bwMode="auto">
          <a:xfrm rot="3389291">
            <a:off x="5378516" y="1237258"/>
            <a:ext cx="503634" cy="431800"/>
          </a:xfrm>
          <a:prstGeom prst="rightArrow">
            <a:avLst>
              <a:gd name="adj1" fmla="val 0"/>
              <a:gd name="adj2" fmla="val 83613"/>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normAutofit fontScale="90000"/>
          </a:bodyPr>
          <a:lstStyle/>
          <a:p>
            <a:pPr eaLnBrk="1" hangingPunct="1">
              <a:defRPr/>
            </a:pPr>
            <a:r>
              <a:rPr lang="ru-RU" sz="3600" smtClean="0">
                <a:latin typeface="Book Antiqua" pitchFamily="18" charset="0"/>
              </a:rPr>
              <a:t>Основные направления профессиональной деятельности</a:t>
            </a:r>
          </a:p>
        </p:txBody>
      </p:sp>
      <p:sp>
        <p:nvSpPr>
          <p:cNvPr id="160771" name="Rectangle 3"/>
          <p:cNvSpPr>
            <a:spLocks noGrp="1" noChangeArrowheads="1"/>
          </p:cNvSpPr>
          <p:nvPr>
            <p:ph type="body" idx="1"/>
          </p:nvPr>
        </p:nvSpPr>
        <p:spPr/>
        <p:txBody>
          <a:bodyPr/>
          <a:lstStyle/>
          <a:p>
            <a:pPr algn="ctr" eaLnBrk="1" hangingPunct="1">
              <a:buFont typeface="Wingdings" pitchFamily="2" charset="2"/>
              <a:buNone/>
              <a:defRPr/>
            </a:pPr>
            <a:r>
              <a:rPr lang="ru-RU" sz="4400" b="1" u="sng" smtClean="0">
                <a:solidFill>
                  <a:srgbClr val="FF00FF"/>
                </a:solidFill>
                <a:latin typeface="Book Antiqua" pitchFamily="18" charset="0"/>
              </a:rPr>
              <a:t>Логодиагностика</a:t>
            </a:r>
          </a:p>
          <a:p>
            <a:pPr eaLnBrk="1" hangingPunct="1">
              <a:buFont typeface="Wingdings" pitchFamily="2" charset="2"/>
              <a:buNone/>
              <a:defRPr/>
            </a:pPr>
            <a:r>
              <a:rPr lang="ru-RU" sz="3600" b="1" smtClean="0">
                <a:latin typeface="Book Antiqua" pitchFamily="18" charset="0"/>
              </a:rPr>
              <a:t>	</a:t>
            </a:r>
            <a:r>
              <a:rPr lang="ru-RU" b="1" smtClean="0">
                <a:latin typeface="Book Antiqua" pitchFamily="18" charset="0"/>
              </a:rPr>
              <a:t>Компьютерные тесты, печать бланков, обработка тестов, составление диаграмм, презентация результатов тестирования, электронная база данных, креатор тестов (создатель простых текстовых тестов) и т.д</a:t>
            </a:r>
            <a:r>
              <a:rPr lang="ru-RU" b="1" smtClean="0"/>
              <a:t>.</a:t>
            </a:r>
          </a:p>
          <a:p>
            <a:pPr eaLnBrk="1" hangingPunct="1">
              <a:defRPr/>
            </a:pPr>
            <a:endParaRPr lang="ru-RU"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783</Words>
  <PresentationFormat>Экран (4:3)</PresentationFormat>
  <Paragraphs>72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Любопытным родителям</vt:lpstr>
      <vt:lpstr>"Учитель - человек, который может делать трудные вещи легкими." Р. Эмерсон </vt:lpstr>
      <vt:lpstr>Слайд 3</vt:lpstr>
      <vt:lpstr>XXI век -  век информации.</vt:lpstr>
      <vt:lpstr>Слайд 5</vt:lpstr>
      <vt:lpstr>Использование ИКТ в работе с   различными субъектами образовательного процесса</vt:lpstr>
      <vt:lpstr>Преимущество использования информационных компьютерных технологий в работе логопеда</vt:lpstr>
      <vt:lpstr>Компьютерные ресурсы, используемые в работе школьного логопеда</vt:lpstr>
      <vt:lpstr>Основные направления профессиональной деятельности</vt:lpstr>
      <vt:lpstr>Основные направления профессиональной деятельности</vt:lpstr>
      <vt:lpstr>Основные направления профессиональной деятельности</vt:lpstr>
      <vt:lpstr>Основные направления профессиональной деятельности</vt:lpstr>
      <vt:lpstr>Основные направления профессиональной деятельности</vt:lpstr>
      <vt:lpstr>Использование информационных компьютерных технологий предлагает следующий список преимуществ</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Любопытным родителям</dc:title>
  <dc:creator>Устюгова</dc:creator>
  <cp:lastModifiedBy>Устюгова</cp:lastModifiedBy>
  <cp:revision>1</cp:revision>
  <dcterms:created xsi:type="dcterms:W3CDTF">2019-12-23T09:45:20Z</dcterms:created>
  <dcterms:modified xsi:type="dcterms:W3CDTF">2019-12-23T09:52:17Z</dcterms:modified>
</cp:coreProperties>
</file>