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79" r:id="rId4"/>
    <p:sldId id="281" r:id="rId5"/>
    <p:sldId id="282" r:id="rId6"/>
    <p:sldId id="257" r:id="rId7"/>
    <p:sldId id="260" r:id="rId8"/>
    <p:sldId id="261" r:id="rId9"/>
    <p:sldId id="262" r:id="rId10"/>
    <p:sldId id="264" r:id="rId11"/>
    <p:sldId id="266" r:id="rId12"/>
    <p:sldId id="268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50006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4C755B-86A3-4FD3-811D-43D6BBB1689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304557D-FBF0-43A9-9166-8918DE5A8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/>
          <a:solidFill>
            <a:srgbClr val="21596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214818"/>
            <a:ext cx="5214974" cy="2454542"/>
          </a:xfrm>
        </p:spPr>
        <p:txBody>
          <a:bodyPr/>
          <a:lstStyle/>
          <a:p>
            <a:r>
              <a:rPr lang="ru-RU" dirty="0" smtClean="0"/>
              <a:t>Реализация курса ОРКСЭ на основе духовно- нравственного воспитания </a:t>
            </a:r>
            <a:r>
              <a:rPr lang="ru-RU" dirty="0" smtClean="0"/>
              <a:t>обучающихся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357313"/>
            <a:ext cx="5695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:\Documents and Settings\Aida\Рабочий стол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14438"/>
            <a:ext cx="6254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71500"/>
            <a:ext cx="7315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5715016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Уровень использования общения с другими для своей 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самореализации (творю, созидаю).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28625"/>
            <a:ext cx="7715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500313"/>
            <a:ext cx="61817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643438"/>
            <a:ext cx="7643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07168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99"/>
                </a:solidFill>
              </a:rPr>
              <a:t>Люди на свет рождаются разными: непохожими, своеобразными.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2875" y="4286250"/>
            <a:ext cx="900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Чтобы других ты смог понимать, нужно терпенье в себе воспитать.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20161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688" y="428625"/>
            <a:ext cx="2030412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428860" y="428604"/>
            <a:ext cx="4357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формирования толерантности – это общественная, а не узкоотраслевая задача, т.к. по утверждению социологов 54% - в воспитательном процессе это влияние мамы, 24% - влияние папы, 17% другого окружения, 5%- школы.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203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 cstate="email">
            <a:lum bright="1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75" y="642938"/>
            <a:ext cx="542925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2357438" y="357188"/>
            <a:ext cx="429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</a:rPr>
              <a:t>Мы строим культуру мира.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313" y="5500688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3399"/>
                </a:solidFill>
                <a:cs typeface="Times New Roman" pitchFamily="18" charset="0"/>
              </a:rPr>
              <a:t>Мы больше получим, чем отдадим, если будем чаще вспоминать про то, что нас соединяет, про то, что человек становится Человеком только благодаря другому человеку.</a:t>
            </a:r>
            <a:endParaRPr lang="ru-RU" sz="200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71678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3399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</a:t>
            </a:r>
            <a:r>
              <a:rPr 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Планеты.</a:t>
            </a:r>
            <a:endParaRPr lang="ru-RU" sz="2400" b="1" dirty="0">
              <a:solidFill>
                <a:srgbClr val="003399"/>
              </a:solidFill>
              <a:cs typeface="Times New Roman" pitchFamily="18" charset="0"/>
            </a:endParaRPr>
          </a:p>
        </p:txBody>
      </p:sp>
      <p:pic>
        <p:nvPicPr>
          <p:cNvPr id="4" name="__plpcte_target" descr="http://dg54.mycdn.me/getImage?photoId=271885719874&amp;photoType=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1733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__plpcte_target" descr="http://dg54.mycdn.me/getImage?photoId=271916759618&amp;photoType=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6578" y="3143248"/>
            <a:ext cx="1733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__plpcte_target" descr="http://dg54.mycdn.me/getImage?photoId=500602855490&amp;photoType=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64291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__plpcte_target" descr="http://dg54.mycdn.me/getImage?photoId=488089352514&amp;photoType=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200026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__plpcte_target" descr="http://dg54.mycdn.me/getImage?photoId=475561509186&amp;photoType=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143249"/>
            <a:ext cx="18192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1153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latin typeface="Century Schoolbook" pitchFamily="18" charset="0"/>
              </a:rPr>
              <a:t>«Теперь, когда мы научились летать</a:t>
            </a:r>
          </a:p>
          <a:p>
            <a:pPr algn="just"/>
            <a:r>
              <a:rPr lang="ru-RU" sz="3200" dirty="0">
                <a:latin typeface="Century Schoolbook" pitchFamily="18" charset="0"/>
              </a:rPr>
              <a:t> по воздуху, как птицы, плавать под </a:t>
            </a:r>
          </a:p>
          <a:p>
            <a:pPr algn="just"/>
            <a:r>
              <a:rPr lang="ru-RU" sz="3200" dirty="0">
                <a:latin typeface="Century Schoolbook" pitchFamily="18" charset="0"/>
              </a:rPr>
              <a:t>водой, как рыбы, нам не хватает </a:t>
            </a:r>
          </a:p>
          <a:p>
            <a:pPr algn="just"/>
            <a:r>
              <a:rPr lang="ru-RU" sz="3200" dirty="0">
                <a:latin typeface="Century Schoolbook" pitchFamily="18" charset="0"/>
              </a:rPr>
              <a:t>                только одного: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Century Schoolbook" pitchFamily="18" charset="0"/>
              </a:rPr>
              <a:t>      </a:t>
            </a:r>
            <a:r>
              <a:rPr lang="ru-RU" sz="4000" dirty="0">
                <a:solidFill>
                  <a:srgbClr val="FF0000"/>
                </a:solidFill>
                <a:latin typeface="Century Schoolbook" pitchFamily="18" charset="0"/>
              </a:rPr>
              <a:t>научиться жить на земле, </a:t>
            </a:r>
          </a:p>
          <a:p>
            <a:pPr algn="just"/>
            <a:r>
              <a:rPr lang="ru-RU" sz="4000" dirty="0">
                <a:solidFill>
                  <a:srgbClr val="FF0000"/>
                </a:solidFill>
                <a:latin typeface="Century Schoolbook" pitchFamily="18" charset="0"/>
              </a:rPr>
              <a:t>                 как люди». </a:t>
            </a:r>
          </a:p>
          <a:p>
            <a:pPr algn="just"/>
            <a:r>
              <a:rPr lang="ru-RU" sz="4000" dirty="0">
                <a:solidFill>
                  <a:srgbClr val="FFFF00"/>
                </a:solidFill>
                <a:latin typeface="Century Schoolbook" pitchFamily="18" charset="0"/>
              </a:rPr>
              <a:t>                                </a:t>
            </a:r>
            <a:r>
              <a:rPr lang="ru-RU" sz="4000" dirty="0" smtClean="0">
                <a:solidFill>
                  <a:srgbClr val="FFFF00"/>
                </a:solidFill>
                <a:latin typeface="Century Schoolbook" pitchFamily="18" charset="0"/>
              </a:rPr>
              <a:t>    </a:t>
            </a:r>
            <a:r>
              <a:rPr lang="ru-RU" sz="3600" dirty="0">
                <a:latin typeface="Century Schoolbook" pitchFamily="18" charset="0"/>
              </a:rPr>
              <a:t>Б. Шоу</a:t>
            </a:r>
          </a:p>
        </p:txBody>
      </p:sp>
      <p:pic>
        <p:nvPicPr>
          <p:cNvPr id="8198" name="Picture 6" descr="0000286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38" y="4143375"/>
            <a:ext cx="25209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829576" cy="5483245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по-разному можно прожить.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горе можно и в радости,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Вовремя есть, вовремя пить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вовремя делать гадости.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можно и так: на рассвете вставать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И, помышляя о чуде,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Рукой обнажённой до солнца достать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подарить его людям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Ход реформирования российского общества объективно  вызывает противоречивые изменения в духовно-нравственной сфере. С одной стороны, происходит расширение чувства свободы и творчества, с другой – нарастает влияние духа коммерциализации, эгоистичного принципа «успех любой ценой», ведущего к деформации ценностных ориентиров в понимании добра, справедливости, достоинства, совести, патриотизма.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Новая папка (3)\SDC113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00570"/>
            <a:ext cx="2771775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Новая папка (3)\SDC113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00570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Курс ОРКСЭ, как показывает практика, успешно реализует личностные результаты основной общеобразовательной программы, в том числе и в сфере духовно-нравственного развития. Это проявляется в формировании: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 российской гражданской идентичности, начиная с первой темы курса единой для всех модулей – «Россия наша Родина»;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ценностей многонационального российского общества 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гуманистических ценностей, их взаимосвязей на основе материала внутри модуля, посвященного конкретным вопросам изучения культур во взаимосвязи со своей национальной и этнической принадлежностью;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толерантного отношения к культуре, истории и традициям других народов в рамках общечеловеческих ценностей;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уважительного отношения к Российской многонациональной культуре, путем формирования, в том числе, и эстетических, духовно-нравственных потребностей и установок.</a:t>
            </a:r>
          </a:p>
          <a:p>
            <a:endParaRPr lang="ru-RU" dirty="0"/>
          </a:p>
        </p:txBody>
      </p:sp>
      <p:pic>
        <p:nvPicPr>
          <p:cNvPr id="4" name="Рисунок 3" descr="C:\Users\Admin\Desktop\Новая папка (3)\SDC113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643446"/>
            <a:ext cx="24955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Цель духовно-нравственного развития</a:t>
            </a:r>
            <a:r>
              <a:rPr lang="ru-RU" dirty="0" smtClean="0"/>
              <a:t>  в современной школе - развитие представлений ребенка о возможных способах толерантного взаимодействия с окружающим миром, об уникальных особенностях мира вещей, природы и людей.</a:t>
            </a:r>
          </a:p>
          <a:p>
            <a:endParaRPr lang="ru-RU" dirty="0"/>
          </a:p>
        </p:txBody>
      </p:sp>
      <p:pic>
        <p:nvPicPr>
          <p:cNvPr id="4" name="Рисунок 3" descr="C:\Users\Admin\Desktop\Новая папка (3)\SDC113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143380"/>
            <a:ext cx="2352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Новая папка (3)\SDC113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2352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285750" y="3995738"/>
            <a:ext cx="8572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</a:rPr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</a:p>
          <a:p>
            <a:pPr algn="r"/>
            <a:r>
              <a:rPr lang="ru-RU" i="1">
                <a:solidFill>
                  <a:srgbClr val="003399"/>
                </a:solidFill>
              </a:rPr>
              <a:t>(Декларация принципов толерантности, утвержденная резолюцией 5.61 Генеральной конференции ЮНЕСКО от 16 ноября 1995 года)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642918"/>
            <a:ext cx="5143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857500" y="214313"/>
            <a:ext cx="334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Толерантность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57250"/>
            <a:ext cx="56880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52825" y="1676400"/>
            <a:ext cx="1857375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800000"/>
                </a:solidFill>
              </a:rPr>
              <a:t>Tolerance</a:t>
            </a:r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5286388"/>
            <a:ext cx="8715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понимания необходимости лояльного   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отношения к другим людям (терплю).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000125"/>
            <a:ext cx="646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642938"/>
            <a:ext cx="742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571500" y="5286375"/>
            <a:ext cx="8286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принятия существования других, непохожих на меня, как должного (существую).</a:t>
            </a:r>
          </a:p>
          <a:p>
            <a:endParaRPr lang="ru-RU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57250"/>
            <a:ext cx="23368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ida\Рабочий стол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643063"/>
            <a:ext cx="2473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857250"/>
            <a:ext cx="24701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571625"/>
            <a:ext cx="28114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857225" y="5643563"/>
            <a:ext cx="76438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удовольствия от общения с другими, 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такими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я (радуюсь).</a:t>
            </a:r>
          </a:p>
          <a:p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857250"/>
            <a:ext cx="2265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785813"/>
            <a:ext cx="25003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ГЛОБУС</Template>
  <TotalTime>139</TotalTime>
  <Words>534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admin</cp:lastModifiedBy>
  <cp:revision>21</cp:revision>
  <dcterms:created xsi:type="dcterms:W3CDTF">2013-11-12T18:09:40Z</dcterms:created>
  <dcterms:modified xsi:type="dcterms:W3CDTF">2020-12-17T09:05:36Z</dcterms:modified>
</cp:coreProperties>
</file>