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handoutMasterIdLst>
    <p:handoutMasterId r:id="rId15"/>
  </p:handoutMasterIdLst>
  <p:sldIdLst>
    <p:sldId id="256" r:id="rId4"/>
    <p:sldId id="274" r:id="rId5"/>
    <p:sldId id="287" r:id="rId6"/>
    <p:sldId id="289" r:id="rId7"/>
    <p:sldId id="282" r:id="rId8"/>
    <p:sldId id="290" r:id="rId9"/>
    <p:sldId id="285" r:id="rId10"/>
    <p:sldId id="286" r:id="rId11"/>
    <p:sldId id="284" r:id="rId12"/>
    <p:sldId id="258" r:id="rId13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17" userDrawn="1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00FF00"/>
    <a:srgbClr val="00AEEF"/>
    <a:srgbClr val="FFCC00"/>
    <a:srgbClr val="FFFF99"/>
    <a:srgbClr val="FF33CC"/>
    <a:srgbClr val="FF6600"/>
    <a:srgbClr val="7CED69"/>
    <a:srgbClr val="004A9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53" autoAdjust="0"/>
    <p:restoredTop sz="79886" autoAdjust="0"/>
  </p:normalViewPr>
  <p:slideViewPr>
    <p:cSldViewPr snapToGrid="0" showGuides="1">
      <p:cViewPr>
        <p:scale>
          <a:sx n="100" d="100"/>
          <a:sy n="100" d="100"/>
        </p:scale>
        <p:origin x="-835" y="34"/>
      </p:cViewPr>
      <p:guideLst>
        <p:guide orient="horz" pos="3117"/>
        <p:guide orient="horz" pos="2999"/>
        <p:guide orient="horz" pos="123"/>
        <p:guide pos="189"/>
        <p:guide pos="2880"/>
        <p:guide pos="5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943D4-581D-4779-B4A7-811901BAEA5F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BD3D2-5623-4DD7-B93C-42FC7335AC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20049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D2B4E-F330-4960-80DA-D4376AD2B75C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A039E-66B9-4B14-BCB6-0AC7734AA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67300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A039E-66B9-4B14-BCB6-0AC7734AAE74}" type="slidenum">
              <a:rPr lang="ru-RU" smtClean="0"/>
              <a:pPr/>
              <a:t>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5519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sz="1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A039E-66B9-4B14-BCB6-0AC7734AAE74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4739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A039E-66B9-4B14-BCB6-0AC7734AAE7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4739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909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649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5663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7724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9677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175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8992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3179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3404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9275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3404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2811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9471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1166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3002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97709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2406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10420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25150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28971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41221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81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3657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52858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33881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9517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8512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70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902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956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01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4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81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996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4367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3691295"/>
            <a:ext cx="87180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Шевченко Оксана Дмитриевна,</a:t>
            </a:r>
            <a:endParaRPr lang="ru-RU" sz="1300" b="1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3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руководитель Управления </a:t>
            </a:r>
            <a:r>
              <a:rPr lang="ru-RU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Роскомнадзора по Тюменской области, ХМАО-Югре и ЯНАО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4648" y="4725234"/>
            <a:ext cx="1274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Салехард, 2018</a:t>
            </a:r>
            <a:endParaRPr lang="ru-RU" sz="14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977" y="2339950"/>
            <a:ext cx="87180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 Narrow" pitchFamily="34" charset="0"/>
              </a:rPr>
              <a:t>«Безопасность несовершеннолетних и защита детей от информации, причиняющей вред их здоровью и развитию в сети Интернет»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668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122315" y="2484429"/>
            <a:ext cx="6899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AEE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Спасибо за внимание!</a:t>
            </a:r>
            <a:endParaRPr kumimoji="0" lang="ru-RU" sz="4400" b="0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AEE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022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Прямая соединительная линия 51"/>
          <p:cNvCxnSpPr/>
          <p:nvPr/>
        </p:nvCxnSpPr>
        <p:spPr>
          <a:xfrm>
            <a:off x="0" y="109632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4" descr="C:\Users\ШахмурадоваЕС\Desktop\инф. безопасность уроки для детей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5035" y="1185652"/>
            <a:ext cx="4886325" cy="20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2399" y="3201601"/>
            <a:ext cx="89915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Современный Интернет - это не только обширная, но и </a:t>
            </a:r>
            <a:r>
              <a:rPr lang="ru-RU" dirty="0" smtClean="0"/>
              <a:t>настраиваемая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среда обитания! </a:t>
            </a:r>
          </a:p>
          <a:p>
            <a:pPr marL="355600" indent="0" algn="ctr">
              <a:buFont typeface="Arial" panose="020B0604020202020204" pitchFamily="34" charset="0"/>
              <a:buNone/>
            </a:pPr>
            <a:r>
              <a:rPr lang="ru-RU" dirty="0"/>
              <a:t>В нем хорошо тому, кто может обустроить в нем собственное пространство и научиться управлять им. Тогда вместо бессмысленного блуждания по сети </a:t>
            </a:r>
            <a:endParaRPr lang="ru-RU" dirty="0" smtClean="0"/>
          </a:p>
          <a:p>
            <a:pPr marL="355600" indent="0" algn="ctr">
              <a:buFont typeface="Arial" panose="020B0604020202020204" pitchFamily="34" charset="0"/>
              <a:buNone/>
            </a:pPr>
            <a:r>
              <a:rPr lang="ru-RU" dirty="0" smtClean="0"/>
              <a:t>Интернет-общение </a:t>
            </a:r>
            <a:r>
              <a:rPr lang="ru-RU" dirty="0"/>
              <a:t>будет приносить пользу!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4651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Прямая соединительная линия 51"/>
          <p:cNvCxnSpPr/>
          <p:nvPr/>
        </p:nvCxnSpPr>
        <p:spPr>
          <a:xfrm>
            <a:off x="0" y="109632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ДжумасовРС\Desktop\uk1997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74" y="1096329"/>
            <a:ext cx="1949577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68651" y="647700"/>
            <a:ext cx="683894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Информация, запрещенная </a:t>
            </a:r>
            <a:r>
              <a:rPr lang="ru-RU" sz="1400" b="1" dirty="0">
                <a:solidFill>
                  <a:prstClr val="black"/>
                </a:solidFill>
              </a:rPr>
              <a:t>для распространения среди </a:t>
            </a:r>
            <a:r>
              <a:rPr lang="ru-RU" sz="1400" b="1" dirty="0" smtClean="0">
                <a:solidFill>
                  <a:prstClr val="black"/>
                </a:solidFill>
              </a:rPr>
              <a:t>детей</a:t>
            </a:r>
            <a:endParaRPr lang="ru-RU" sz="1400" b="1" dirty="0">
              <a:solidFill>
                <a:prstClr val="black"/>
              </a:solidFill>
            </a:endParaRPr>
          </a:p>
          <a:p>
            <a:r>
              <a:rPr lang="ru-RU" sz="1400" dirty="0">
                <a:solidFill>
                  <a:prstClr val="black"/>
                </a:solidFill>
              </a:rPr>
              <a:t>1) </a:t>
            </a:r>
            <a:r>
              <a:rPr lang="ru-RU" sz="1400" dirty="0">
                <a:solidFill>
                  <a:srgbClr val="0000FF"/>
                </a:solidFill>
              </a:rPr>
              <a:t>побуждающая детей к совершению действий, представляющих угрозу их жизни и (или) здоровью, в том числе к причинению вреда своему здоровью</a:t>
            </a:r>
            <a:r>
              <a:rPr lang="ru-RU" sz="1400" dirty="0">
                <a:solidFill>
                  <a:prstClr val="black"/>
                </a:solidFill>
              </a:rPr>
              <a:t>, </a:t>
            </a:r>
            <a:r>
              <a:rPr lang="ru-RU" sz="1400" b="1" dirty="0">
                <a:solidFill>
                  <a:srgbClr val="FF0000"/>
                </a:solidFill>
              </a:rPr>
              <a:t>самоубийству</a:t>
            </a:r>
            <a:r>
              <a:rPr lang="ru-RU" sz="1400" dirty="0">
                <a:solidFill>
                  <a:prstClr val="black"/>
                </a:solidFill>
              </a:rPr>
              <a:t>;</a:t>
            </a:r>
          </a:p>
          <a:p>
            <a:r>
              <a:rPr lang="ru-RU" sz="1400" dirty="0">
                <a:solidFill>
                  <a:prstClr val="black"/>
                </a:solidFill>
              </a:rPr>
              <a:t>2) </a:t>
            </a:r>
            <a:r>
              <a:rPr lang="ru-RU" sz="1400" b="1" dirty="0">
                <a:solidFill>
                  <a:srgbClr val="FF0000"/>
                </a:solidFill>
              </a:rPr>
              <a:t>способная вызвать у детей желание употребить наркотические средства, психотропные и (или) одурманивающие вещества</a:t>
            </a:r>
            <a:r>
              <a:rPr lang="ru-RU" sz="1400" dirty="0">
                <a:solidFill>
                  <a:prstClr val="black"/>
                </a:solidFill>
              </a:rPr>
              <a:t>, табачные изделия, </a:t>
            </a:r>
            <a:r>
              <a:rPr lang="ru-RU" sz="1400" b="1" dirty="0">
                <a:solidFill>
                  <a:srgbClr val="FF0000"/>
                </a:solidFill>
              </a:rPr>
              <a:t>алкогольную и спиртосодержащую продукцию</a:t>
            </a:r>
            <a:r>
              <a:rPr lang="ru-RU" sz="1400" dirty="0">
                <a:solidFill>
                  <a:prstClr val="black"/>
                </a:solidFill>
              </a:rPr>
              <a:t>, </a:t>
            </a:r>
            <a:r>
              <a:rPr lang="ru-RU" sz="1400" b="1" dirty="0">
                <a:solidFill>
                  <a:srgbClr val="FF0000"/>
                </a:solidFill>
              </a:rPr>
              <a:t>принять участие в азартных играх</a:t>
            </a:r>
            <a:r>
              <a:rPr lang="ru-RU" sz="1400" dirty="0">
                <a:solidFill>
                  <a:prstClr val="black"/>
                </a:solidFill>
              </a:rPr>
              <a:t>, </a:t>
            </a:r>
            <a:r>
              <a:rPr lang="ru-RU" sz="1400" dirty="0">
                <a:solidFill>
                  <a:srgbClr val="0000FF"/>
                </a:solidFill>
              </a:rPr>
              <a:t>заниматься проституцией</a:t>
            </a:r>
            <a:r>
              <a:rPr lang="ru-RU" sz="1400" dirty="0">
                <a:solidFill>
                  <a:prstClr val="black"/>
                </a:solidFill>
              </a:rPr>
              <a:t>, </a:t>
            </a:r>
            <a:r>
              <a:rPr lang="ru-RU" sz="1400" dirty="0">
                <a:solidFill>
                  <a:srgbClr val="0000FF"/>
                </a:solidFill>
              </a:rPr>
              <a:t>бродяжничеством или попрошайничеством</a:t>
            </a:r>
            <a:r>
              <a:rPr lang="ru-RU" sz="1400" dirty="0">
                <a:solidFill>
                  <a:prstClr val="black"/>
                </a:solidFill>
              </a:rPr>
              <a:t>;</a:t>
            </a:r>
          </a:p>
          <a:p>
            <a:r>
              <a:rPr lang="ru-RU" sz="1400" dirty="0" smtClean="0">
                <a:solidFill>
                  <a:prstClr val="black"/>
                </a:solidFill>
              </a:rPr>
              <a:t>3</a:t>
            </a:r>
            <a:r>
              <a:rPr lang="ru-RU" sz="1400" dirty="0">
                <a:solidFill>
                  <a:prstClr val="black"/>
                </a:solidFill>
              </a:rPr>
              <a:t>) </a:t>
            </a:r>
            <a:r>
              <a:rPr lang="ru-RU" sz="1400" dirty="0">
                <a:solidFill>
                  <a:srgbClr val="0000FF"/>
                </a:solidFill>
              </a:rPr>
              <a:t>обосновывающая или оправдывающая допустимость насилия и (или) жестокости либо побуждающая осуществлять насильственные действия по отношению к людям или животным, за исключением случаев, предусмотренных настоящим Федеральным законом;</a:t>
            </a:r>
          </a:p>
          <a:p>
            <a:r>
              <a:rPr lang="ru-RU" sz="1400" dirty="0">
                <a:solidFill>
                  <a:prstClr val="black"/>
                </a:solidFill>
              </a:rPr>
              <a:t>4) </a:t>
            </a:r>
            <a:r>
              <a:rPr lang="ru-RU" sz="1400" dirty="0">
                <a:solidFill>
                  <a:srgbClr val="0000FF"/>
                </a:solidFill>
              </a:rPr>
              <a:t>отрицающая семейные ценности, пропагандирующая нетрадиционные сексуальные отношения и формирующая неуважение к родителям и (или) другим членам семьи;</a:t>
            </a:r>
          </a:p>
          <a:p>
            <a:r>
              <a:rPr lang="ru-RU" sz="1400" dirty="0" smtClean="0">
                <a:solidFill>
                  <a:prstClr val="black"/>
                </a:solidFill>
              </a:rPr>
              <a:t>5</a:t>
            </a:r>
            <a:r>
              <a:rPr lang="ru-RU" sz="1400" dirty="0">
                <a:solidFill>
                  <a:prstClr val="black"/>
                </a:solidFill>
              </a:rPr>
              <a:t>) </a:t>
            </a:r>
            <a:r>
              <a:rPr lang="ru-RU" sz="1400" dirty="0">
                <a:solidFill>
                  <a:srgbClr val="0000FF"/>
                </a:solidFill>
              </a:rPr>
              <a:t>оправдывающая противоправное поведение</a:t>
            </a:r>
            <a:r>
              <a:rPr lang="ru-RU" sz="1400" dirty="0">
                <a:solidFill>
                  <a:prstClr val="black"/>
                </a:solidFill>
              </a:rPr>
              <a:t>;</a:t>
            </a:r>
          </a:p>
          <a:p>
            <a:r>
              <a:rPr lang="ru-RU" sz="1400" dirty="0">
                <a:solidFill>
                  <a:prstClr val="black"/>
                </a:solidFill>
              </a:rPr>
              <a:t>6) содержащая нецензурную брань;</a:t>
            </a:r>
          </a:p>
          <a:p>
            <a:r>
              <a:rPr lang="ru-RU" sz="1400" dirty="0">
                <a:solidFill>
                  <a:prstClr val="black"/>
                </a:solidFill>
              </a:rPr>
              <a:t>7) </a:t>
            </a:r>
            <a:r>
              <a:rPr lang="ru-RU" sz="1400" b="1" dirty="0">
                <a:solidFill>
                  <a:srgbClr val="FF0000"/>
                </a:solidFill>
              </a:rPr>
              <a:t>содержащая информацию порнографического характера</a:t>
            </a:r>
            <a:r>
              <a:rPr lang="ru-RU" sz="1400" b="1" dirty="0">
                <a:solidFill>
                  <a:prstClr val="black"/>
                </a:solidFill>
              </a:rPr>
              <a:t>;</a:t>
            </a:r>
          </a:p>
          <a:p>
            <a:r>
              <a:rPr lang="ru-RU" sz="1400" dirty="0">
                <a:solidFill>
                  <a:prstClr val="black"/>
                </a:solidFill>
              </a:rPr>
              <a:t>8) </a:t>
            </a:r>
            <a:r>
              <a:rPr lang="ru-RU" sz="1400" dirty="0">
                <a:solidFill>
                  <a:srgbClr val="FF0000"/>
                </a:solidFill>
              </a:rPr>
              <a:t>о несовершеннолетнем, пострадавшем в результате противоправных действий (бездействия</a:t>
            </a:r>
            <a:r>
              <a:rPr lang="ru-RU" sz="1400" dirty="0" smtClean="0">
                <a:solidFill>
                  <a:srgbClr val="FF0000"/>
                </a:solidFill>
              </a:rPr>
              <a:t>)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70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Прямая соединительная линия 51"/>
          <p:cNvCxnSpPr/>
          <p:nvPr/>
        </p:nvCxnSpPr>
        <p:spPr>
          <a:xfrm>
            <a:off x="0" y="109632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67744" y="35332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Судебный порядок блокировки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535759"/>
            <a:ext cx="2520280" cy="523220"/>
          </a:xfrm>
          <a:prstGeom prst="rect">
            <a:avLst/>
          </a:prstGeom>
          <a:solidFill>
            <a:srgbClr val="5ECCF3">
              <a:lumMod val="50000"/>
              <a:alpha val="21000"/>
            </a:srgb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Прокурор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428444"/>
            <a:ext cx="2520280" cy="523220"/>
          </a:xfrm>
          <a:prstGeom prst="rect">
            <a:avLst/>
          </a:prstGeom>
          <a:solidFill>
            <a:srgbClr val="5ECCF3">
              <a:lumMod val="50000"/>
              <a:alpha val="18000"/>
            </a:srgb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</a:t>
            </a:r>
            <a:r>
              <a:rPr lang="ru-RU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2254807"/>
            <a:ext cx="2520280" cy="523220"/>
          </a:xfrm>
          <a:prstGeom prst="rect">
            <a:avLst/>
          </a:prstGeom>
          <a:solidFill>
            <a:srgbClr val="5ECCF3">
              <a:lumMod val="50000"/>
              <a:alpha val="18000"/>
            </a:srgb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</a:t>
            </a:r>
          </a:p>
        </p:txBody>
      </p:sp>
      <p:cxnSp>
        <p:nvCxnSpPr>
          <p:cNvPr id="20" name="Прямая со стрелкой 19"/>
          <p:cNvCxnSpPr>
            <a:stCxn id="17" idx="2"/>
            <a:endCxn id="18" idx="0"/>
          </p:cNvCxnSpPr>
          <p:nvPr/>
        </p:nvCxnSpPr>
        <p:spPr>
          <a:xfrm>
            <a:off x="1260140" y="1058979"/>
            <a:ext cx="0" cy="369465"/>
          </a:xfrm>
          <a:prstGeom prst="straightConnector1">
            <a:avLst/>
          </a:prstGeom>
          <a:noFill/>
          <a:ln w="9525" cap="flat" cmpd="sng" algn="ctr">
            <a:solidFill>
              <a:srgbClr val="4E67C8">
                <a:lumMod val="50000"/>
              </a:srgbClr>
            </a:solidFill>
            <a:prstDash val="solid"/>
            <a:tailEnd type="arrow"/>
          </a:ln>
          <a:effectLst/>
        </p:spPr>
      </p:cxnSp>
      <p:cxnSp>
        <p:nvCxnSpPr>
          <p:cNvPr id="21" name="Прямая со стрелкой 20"/>
          <p:cNvCxnSpPr>
            <a:stCxn id="18" idx="2"/>
            <a:endCxn id="19" idx="0"/>
          </p:cNvCxnSpPr>
          <p:nvPr/>
        </p:nvCxnSpPr>
        <p:spPr>
          <a:xfrm>
            <a:off x="1260140" y="1951664"/>
            <a:ext cx="0" cy="303143"/>
          </a:xfrm>
          <a:prstGeom prst="straightConnector1">
            <a:avLst/>
          </a:prstGeom>
          <a:noFill/>
          <a:ln w="9525" cap="flat" cmpd="sng" algn="ctr">
            <a:solidFill>
              <a:srgbClr val="4E67C8">
                <a:lumMod val="50000"/>
              </a:srgbClr>
            </a:solidFill>
            <a:prstDash val="solid"/>
            <a:tailEnd type="arrow"/>
          </a:ln>
          <a:effectLst/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5834" y="1151637"/>
            <a:ext cx="2981325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2714" y="797369"/>
            <a:ext cx="2981324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" y="295178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информации, распространяемой посредством информационно-телекоммуникационных сетей, в том числе сети "Интернет", в местах, доступных для детей, предоставляется лицом, организующим доступ к сети "Интернет" в таких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местах,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другим лицам при условии применения административных и организационных мер, технических, программно-аппаратных средств защиты детей от информации, причиняющей вред их здоровью и (или) развитию.</a:t>
            </a:r>
          </a:p>
        </p:txBody>
      </p:sp>
    </p:spTree>
    <p:extLst>
      <p:ext uri="{BB962C8B-B14F-4D97-AF65-F5344CB8AC3E}">
        <p14:creationId xmlns:p14="http://schemas.microsoft.com/office/powerpoint/2010/main" xmlns="" val="216449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Прямая соединительная линия 51"/>
          <p:cNvCxnSpPr/>
          <p:nvPr/>
        </p:nvCxnSpPr>
        <p:spPr>
          <a:xfrm>
            <a:off x="0" y="109632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21672" y="1191491"/>
            <a:ext cx="79525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just">
              <a:buNone/>
            </a:pPr>
            <a:r>
              <a:rPr lang="ru-RU" b="1" dirty="0" smtClean="0"/>
              <a:t>Вероятность столкновения с рисками распространения персональных данных, например, в сети Интернет, зависит во многом от самих субъектов персональных данных.</a:t>
            </a:r>
          </a:p>
          <a:p>
            <a:pPr marL="45720" indent="0" algn="just">
              <a:buNone/>
            </a:pP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21672" y="1191491"/>
            <a:ext cx="79525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just">
              <a:buNone/>
            </a:pPr>
            <a:r>
              <a:rPr lang="ru-RU" b="1" dirty="0" smtClean="0"/>
              <a:t>Вероятность столкновения с рисками распространения персональных данных, например, в сети Интернет, зависит во многом от самих субъектов персональных данных.</a:t>
            </a:r>
          </a:p>
          <a:p>
            <a:pPr marL="45720" indent="0" algn="just"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800100" y="261123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indent="0" algn="just">
              <a:buNone/>
            </a:pPr>
            <a:r>
              <a:rPr lang="ru-RU" b="1" dirty="0">
                <a:solidFill>
                  <a:srgbClr val="FF0000"/>
                </a:solidFill>
              </a:rPr>
              <a:t>Если информация попала в Интернет, то удалить её со 100 % гарантией  уже невозможно!</a:t>
            </a:r>
          </a:p>
        </p:txBody>
      </p:sp>
      <p:pic>
        <p:nvPicPr>
          <p:cNvPr id="9" name="Picture 2" descr="M:\Буклет\картинки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791656"/>
            <a:ext cx="2689657" cy="2562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776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10317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154394" y="2628468"/>
            <a:ext cx="896625" cy="84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2232" y="3524633"/>
            <a:ext cx="1120066" cy="958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M:\Леднев\коллегия\Новая папка\Рисунок2 бел надписей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5900" y="512390"/>
            <a:ext cx="3035300" cy="397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173580"/>
            <a:ext cx="357721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17375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ЗАДАЧИ:</a:t>
            </a:r>
          </a:p>
          <a:p>
            <a:pPr algn="ctr"/>
            <a:endParaRPr lang="ru-RU" sz="1400" b="1" dirty="0">
              <a:solidFill>
                <a:srgbClr val="17375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17375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наращивание </a:t>
            </a:r>
            <a:r>
              <a:rPr lang="ru-RU" sz="1600" dirty="0">
                <a:solidFill>
                  <a:srgbClr val="17375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профилактической работы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17375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увеличение </a:t>
            </a:r>
            <a:r>
              <a:rPr lang="ru-RU" sz="1600" dirty="0">
                <a:solidFill>
                  <a:srgbClr val="17375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адресного охвата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17375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дистанционные </a:t>
            </a:r>
            <a:r>
              <a:rPr lang="ru-RU" sz="1600" dirty="0">
                <a:solidFill>
                  <a:srgbClr val="17375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методы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4687" y="2089859"/>
            <a:ext cx="21177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ПЛЮСЫ ВИДЕОУРОКОВ:</a:t>
            </a:r>
          </a:p>
          <a:p>
            <a:endParaRPr lang="ru-RU" sz="1400" b="1" dirty="0">
              <a:solidFill>
                <a:prstClr val="black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- </a:t>
            </a:r>
            <a:r>
              <a:rPr lang="ru-RU" sz="1200" dirty="0" smtClean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мобильность</a:t>
            </a:r>
            <a:endParaRPr lang="ru-RU" sz="1100" dirty="0">
              <a:solidFill>
                <a:prstClr val="black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 эффективность </a:t>
            </a:r>
            <a:r>
              <a:rPr lang="ru-RU" sz="1200" dirty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усвоения</a:t>
            </a:r>
          </a:p>
          <a:p>
            <a:pPr>
              <a:buFontTx/>
              <a:buChar char="-"/>
            </a:pPr>
            <a:r>
              <a:rPr lang="ru-RU" sz="1200" dirty="0">
                <a:solidFill>
                  <a:prstClr val="black"/>
                </a:solidFill>
                <a:latin typeface="Arial Narrow" pitchFamily="34" charset="0"/>
                <a:cs typeface="Times New Roman" panose="02020603050405020304" pitchFamily="18" charset="0"/>
              </a:rPr>
              <a:t> простота восприятия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26074" y="604656"/>
            <a:ext cx="3324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ИСПОЛЬЗОВАНИЕ ВИДЕОУРОКА</a:t>
            </a:r>
            <a:endParaRPr lang="ru-RU" b="1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45498" y="1358246"/>
            <a:ext cx="3086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сайты и </a:t>
            </a:r>
            <a:r>
              <a:rPr lang="ru-RU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медиаэкраны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образовательных и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государственных </a:t>
            </a:r>
            <a:r>
              <a:rPr lang="ru-RU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учреждений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626138" y="2703609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медиаэкраны</a:t>
            </a:r>
            <a:r>
              <a:rPr lang="ru-RU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кинотеатров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79399" y="3819117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учитель на уроке</a:t>
            </a:r>
          </a:p>
        </p:txBody>
      </p:sp>
      <p:sp>
        <p:nvSpPr>
          <p:cNvPr id="23" name="Дата 3"/>
          <p:cNvSpPr>
            <a:spLocks noGrp="1"/>
          </p:cNvSpPr>
          <p:nvPr>
            <p:ph type="dt" sz="half" idx="10"/>
          </p:nvPr>
        </p:nvSpPr>
        <p:spPr>
          <a:xfrm>
            <a:off x="189383" y="4694707"/>
            <a:ext cx="437939" cy="321269"/>
          </a:xfrm>
        </p:spPr>
        <p:txBody>
          <a:bodyPr/>
          <a:lstStyle/>
          <a:p>
            <a:pPr algn="r"/>
            <a:r>
              <a:rPr lang="ru-RU" sz="14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2</a:t>
            </a:r>
            <a:endParaRPr lang="ru-RU" sz="14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112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Прямая соединительная линия 51"/>
          <p:cNvCxnSpPr/>
          <p:nvPr/>
        </p:nvCxnSpPr>
        <p:spPr>
          <a:xfrm>
            <a:off x="0" y="109632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ДевятковаЕВ\Desktop\ПД 2018\Координац совет\ДОКЛАД СЛАЙДЫ\ролик 2 картин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8699" y="1220301"/>
            <a:ext cx="2533779" cy="166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93360" y="1220301"/>
            <a:ext cx="3326435" cy="166045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04970" y="3042685"/>
            <a:ext cx="8853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Цель </a:t>
            </a:r>
            <a:r>
              <a:rPr lang="ru-RU" sz="1600" b="1" dirty="0"/>
              <a:t>урока «Защита персональных данных в сети </a:t>
            </a:r>
            <a:r>
              <a:rPr lang="ru-RU" sz="1600" b="1" dirty="0" smtClean="0"/>
              <a:t>интернет»</a:t>
            </a:r>
            <a:r>
              <a:rPr lang="ru-RU" sz="1600" dirty="0" smtClean="0"/>
              <a:t>:</a:t>
            </a:r>
            <a:endParaRPr lang="ru-RU" sz="1600" dirty="0"/>
          </a:p>
          <a:p>
            <a:r>
              <a:rPr lang="ru-RU" sz="1600" dirty="0" smtClean="0"/>
              <a:t>1. Знакомство </a:t>
            </a:r>
            <a:r>
              <a:rPr lang="ru-RU" sz="1600" dirty="0"/>
              <a:t>с понятием «персональные данные».</a:t>
            </a:r>
          </a:p>
          <a:p>
            <a:r>
              <a:rPr lang="ru-RU" sz="1600" dirty="0" smtClean="0"/>
              <a:t>2. Обсуждение </a:t>
            </a:r>
            <a:r>
              <a:rPr lang="ru-RU" sz="1600" dirty="0"/>
              <a:t>правил поведения в сети Интернет, в том числе социальных сетях.</a:t>
            </a:r>
          </a:p>
          <a:p>
            <a:r>
              <a:rPr lang="ru-RU" sz="1600" dirty="0" smtClean="0"/>
              <a:t>3. Развитие </a:t>
            </a:r>
            <a:r>
              <a:rPr lang="ru-RU" sz="1600" dirty="0"/>
              <a:t>у учащихся чувства осторожности при использовании сети Интернет.</a:t>
            </a:r>
          </a:p>
          <a:p>
            <a:r>
              <a:rPr lang="ru-RU" sz="1600" dirty="0" smtClean="0"/>
              <a:t>4. Привитие </a:t>
            </a:r>
            <a:r>
              <a:rPr lang="ru-RU" sz="1600" dirty="0"/>
              <a:t>бережного отношения к своим персональным данным.</a:t>
            </a:r>
          </a:p>
          <a:p>
            <a:r>
              <a:rPr lang="ru-RU" sz="1600" dirty="0" smtClean="0"/>
              <a:t>5. Повышение </a:t>
            </a:r>
            <a:r>
              <a:rPr lang="ru-RU" sz="1600" dirty="0"/>
              <a:t>уровня  знаний учащихся об основных опасностях при использовании сети Интернет.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83381" y="430394"/>
            <a:ext cx="7073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ВИДЕОУРОКИ «10 СОВЕТОВ КАК ЗАЩИТИТЬ СВОИ ПЕРСОНАЛЬНЫЕ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ДАННЫЕ В ИНТЕРНЕТ» И </a:t>
            </a: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</a:rPr>
              <a:t>«ПРОБЛЕМНЫЕ СИТУАЦИИ И ПУТИ ИХ РЕШЕНИЯ»</a:t>
            </a:r>
            <a:endParaRPr lang="ru-RU" sz="1600" dirty="0">
              <a:solidFill>
                <a:srgbClr val="1F497D">
                  <a:lumMod val="75000"/>
                </a:srgbClr>
              </a:solidFill>
              <a:latin typeface="Arial Narrow" panose="020B0606020202030204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48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Прямая соединительная линия 51"/>
          <p:cNvCxnSpPr/>
          <p:nvPr/>
        </p:nvCxnSpPr>
        <p:spPr>
          <a:xfrm>
            <a:off x="0" y="109632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44089" y="2311170"/>
            <a:ext cx="15938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Педагог</a:t>
            </a:r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2808314" y="1100577"/>
            <a:ext cx="22970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Классные часы</a:t>
            </a:r>
            <a:endParaRPr lang="ru-RU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2885198" y="1568288"/>
            <a:ext cx="1756906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90141" y="1836348"/>
            <a:ext cx="19078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Распространение </a:t>
            </a:r>
            <a:endParaRPr lang="ru-RU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информационных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буклетов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885198" y="2819924"/>
            <a:ext cx="1756906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08314" y="3062240"/>
            <a:ext cx="37823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Консультирование по вопросам </a:t>
            </a:r>
            <a:endParaRPr lang="ru-RU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безопасного 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использования персональных данных в сети Интернет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2885198" y="4221373"/>
            <a:ext cx="1756906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667500" y="2311170"/>
            <a:ext cx="2270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Школьники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6599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Прямая соединительная линия 51"/>
          <p:cNvCxnSpPr/>
          <p:nvPr/>
        </p:nvCxnSpPr>
        <p:spPr>
          <a:xfrm>
            <a:off x="0" y="109632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15" t="14949" r="5125" b="8859"/>
          <a:stretch>
            <a:fillRect/>
          </a:stretch>
        </p:blipFill>
        <p:spPr bwMode="auto">
          <a:xfrm>
            <a:off x="1202309" y="1096329"/>
            <a:ext cx="6739382" cy="3310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1" name="Рисунок 10" descr="C:\Users\ДевятковаЕВ\Desktop\ПД 2017\Стратегия\Интернет ресурсы\banner_pers_danny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3774" y="2476499"/>
            <a:ext cx="2000251" cy="9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473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4138</TotalTime>
  <Words>536</Words>
  <Application>Microsoft Office PowerPoint</Application>
  <PresentationFormat>Экран (16:9)</PresentationFormat>
  <Paragraphs>68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Тема Office</vt:lpstr>
      <vt:lpstr>1_Тема Office</vt:lpstr>
      <vt:lpstr>2_Тема Office</vt:lpstr>
      <vt:lpstr>Слайд 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Пользователь</cp:lastModifiedBy>
  <cp:revision>290</cp:revision>
  <cp:lastPrinted>2018-11-15T11:21:02Z</cp:lastPrinted>
  <dcterms:created xsi:type="dcterms:W3CDTF">2015-01-29T07:54:40Z</dcterms:created>
  <dcterms:modified xsi:type="dcterms:W3CDTF">2018-11-19T09:38:42Z</dcterms:modified>
</cp:coreProperties>
</file>